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66" r:id="rId6"/>
    <p:sldId id="267" r:id="rId7"/>
    <p:sldId id="259" r:id="rId8"/>
    <p:sldId id="271" r:id="rId9"/>
    <p:sldId id="272" r:id="rId10"/>
    <p:sldId id="273" r:id="rId11"/>
    <p:sldId id="274" r:id="rId12"/>
    <p:sldId id="276" r:id="rId13"/>
    <p:sldId id="268" r:id="rId14"/>
    <p:sldId id="275" r:id="rId15"/>
    <p:sldId id="261" r:id="rId16"/>
    <p:sldId id="269" r:id="rId17"/>
    <p:sldId id="277" r:id="rId18"/>
    <p:sldId id="262" r:id="rId19"/>
    <p:sldId id="270" r:id="rId20"/>
    <p:sldId id="278" r:id="rId21"/>
    <p:sldId id="260" r:id="rId22"/>
    <p:sldId id="279" r:id="rId23"/>
    <p:sldId id="263"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6CA3"/>
    <a:srgbClr val="398298"/>
    <a:srgbClr val="4C94AB"/>
    <a:srgbClr val="65ADC4"/>
    <a:srgbClr val="537DA6"/>
    <a:srgbClr val="F08F33"/>
    <a:srgbClr val="98E1F9"/>
    <a:srgbClr val="F19C4B"/>
    <a:srgbClr val="F5B67A"/>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A71275-F49E-441C-9C3B-4C6A32DC7977}" v="21" dt="2025-02-16T16:47:39.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105" d="100"/>
          <a:sy n="105" d="100"/>
        </p:scale>
        <p:origin x="8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68987-B155-4136-9C1B-5E2E3A28D98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51614E0-B472-46DF-8B17-9604C1860C0E}">
      <dgm:prSet custT="1"/>
      <dgm:spPr/>
      <dgm:t>
        <a:bodyPr/>
        <a:lstStyle/>
        <a:p>
          <a:r>
            <a:rPr lang="en-US" sz="2400" u="none" dirty="0">
              <a:latin typeface="Georgia Pro Cond Light" panose="02040306050405020303" pitchFamily="18" charset="0"/>
            </a:rPr>
            <a:t>C</a:t>
          </a:r>
          <a:r>
            <a:rPr lang="en-US" sz="2400" dirty="0">
              <a:latin typeface="Georgia Pro Cond Light" panose="02040306050405020303" pitchFamily="18" charset="0"/>
            </a:rPr>
            <a:t>asey Rose</a:t>
          </a:r>
        </a:p>
      </dgm:t>
    </dgm:pt>
    <dgm:pt modelId="{0FE6D929-CF87-4382-A334-BF30A621C0C8}" type="parTrans" cxnId="{2896B4A8-8C9A-43A6-96C4-D955D61673BA}">
      <dgm:prSet/>
      <dgm:spPr/>
      <dgm:t>
        <a:bodyPr/>
        <a:lstStyle/>
        <a:p>
          <a:endParaRPr lang="en-US"/>
        </a:p>
      </dgm:t>
    </dgm:pt>
    <dgm:pt modelId="{4A2896CF-3C99-4FE2-8F59-1445A5CB0D08}" type="sibTrans" cxnId="{2896B4A8-8C9A-43A6-96C4-D955D61673BA}">
      <dgm:prSet/>
      <dgm:spPr/>
      <dgm:t>
        <a:bodyPr/>
        <a:lstStyle/>
        <a:p>
          <a:endParaRPr lang="en-US"/>
        </a:p>
      </dgm:t>
    </dgm:pt>
    <dgm:pt modelId="{076CD9AE-A399-43B8-AD3C-AAD40381B8C8}">
      <dgm:prSet custT="1"/>
      <dgm:spPr/>
      <dgm:t>
        <a:bodyPr/>
        <a:lstStyle/>
        <a:p>
          <a:r>
            <a:rPr lang="en-US" sz="2400" u="none" dirty="0">
              <a:latin typeface="Georgia Pro Cond Light" panose="02040306050405020303" pitchFamily="18" charset="0"/>
            </a:rPr>
            <a:t>D</a:t>
          </a:r>
          <a:r>
            <a:rPr lang="en-US" sz="2400" dirty="0">
              <a:latin typeface="Georgia Pro Cond Light" panose="02040306050405020303" pitchFamily="18" charset="0"/>
            </a:rPr>
            <a:t>arreon Tolen</a:t>
          </a:r>
        </a:p>
      </dgm:t>
    </dgm:pt>
    <dgm:pt modelId="{0086EF59-74A9-4C80-ABD6-135E5FCAD414}" type="parTrans" cxnId="{6DF788E5-626F-4BB0-987C-B7BD13D29179}">
      <dgm:prSet/>
      <dgm:spPr/>
      <dgm:t>
        <a:bodyPr/>
        <a:lstStyle/>
        <a:p>
          <a:endParaRPr lang="en-US"/>
        </a:p>
      </dgm:t>
    </dgm:pt>
    <dgm:pt modelId="{ADE6253A-DFBC-41D2-9A70-A3F19084024B}" type="sibTrans" cxnId="{6DF788E5-626F-4BB0-987C-B7BD13D29179}">
      <dgm:prSet/>
      <dgm:spPr/>
      <dgm:t>
        <a:bodyPr/>
        <a:lstStyle/>
        <a:p>
          <a:endParaRPr lang="en-US"/>
        </a:p>
      </dgm:t>
    </dgm:pt>
    <dgm:pt modelId="{CBBE9038-0213-4095-8F2E-404BD995E87F}">
      <dgm:prSet custT="1"/>
      <dgm:spPr/>
      <dgm:t>
        <a:bodyPr/>
        <a:lstStyle/>
        <a:p>
          <a:r>
            <a:rPr lang="en-US" sz="2400" u="none" dirty="0">
              <a:latin typeface="Georgia Pro Cond Light" panose="02040306050405020303" pitchFamily="18" charset="0"/>
            </a:rPr>
            <a:t>J</a:t>
          </a:r>
          <a:r>
            <a:rPr lang="en-US" sz="2400" dirty="0">
              <a:latin typeface="Georgia Pro Cond Light" panose="02040306050405020303" pitchFamily="18" charset="0"/>
            </a:rPr>
            <a:t>ennifer Hoitenga</a:t>
          </a:r>
        </a:p>
      </dgm:t>
    </dgm:pt>
    <dgm:pt modelId="{8775B31F-2451-40DF-A58B-FDAEE8EEDBF7}" type="parTrans" cxnId="{8554EE3D-44CB-41E1-BEED-6AC552AF8D8F}">
      <dgm:prSet/>
      <dgm:spPr/>
      <dgm:t>
        <a:bodyPr/>
        <a:lstStyle/>
        <a:p>
          <a:endParaRPr lang="en-US"/>
        </a:p>
      </dgm:t>
    </dgm:pt>
    <dgm:pt modelId="{34E09075-9A86-4078-BFBF-EC66B5CAA1BB}" type="sibTrans" cxnId="{8554EE3D-44CB-41E1-BEED-6AC552AF8D8F}">
      <dgm:prSet/>
      <dgm:spPr/>
      <dgm:t>
        <a:bodyPr/>
        <a:lstStyle/>
        <a:p>
          <a:endParaRPr lang="en-US"/>
        </a:p>
      </dgm:t>
    </dgm:pt>
    <dgm:pt modelId="{7329F7A2-CBA0-4C52-8DDE-6F04D51152E8}" type="pres">
      <dgm:prSet presAssocID="{07C68987-B155-4136-9C1B-5E2E3A28D987}" presName="Name0" presStyleCnt="0">
        <dgm:presLayoutVars>
          <dgm:dir/>
          <dgm:animLvl val="lvl"/>
          <dgm:resizeHandles val="exact"/>
        </dgm:presLayoutVars>
      </dgm:prSet>
      <dgm:spPr/>
    </dgm:pt>
    <dgm:pt modelId="{56062CE9-8E69-4F87-859D-F88912310DAD}" type="pres">
      <dgm:prSet presAssocID="{351614E0-B472-46DF-8B17-9604C1860C0E}" presName="linNode" presStyleCnt="0"/>
      <dgm:spPr/>
    </dgm:pt>
    <dgm:pt modelId="{E85F60E4-2E09-4828-BEBC-A6EC5FF345C1}" type="pres">
      <dgm:prSet presAssocID="{351614E0-B472-46DF-8B17-9604C1860C0E}" presName="parentText" presStyleLbl="node1" presStyleIdx="0" presStyleCnt="3" custScaleX="249176" custScaleY="18915">
        <dgm:presLayoutVars>
          <dgm:chMax val="1"/>
          <dgm:bulletEnabled val="1"/>
        </dgm:presLayoutVars>
      </dgm:prSet>
      <dgm:spPr/>
    </dgm:pt>
    <dgm:pt modelId="{E9B774C9-C688-45A8-9BC2-7D6D245C6C42}" type="pres">
      <dgm:prSet presAssocID="{4A2896CF-3C99-4FE2-8F59-1445A5CB0D08}" presName="sp" presStyleCnt="0"/>
      <dgm:spPr/>
    </dgm:pt>
    <dgm:pt modelId="{5125C007-1437-4823-B04F-64A69F5F6B9A}" type="pres">
      <dgm:prSet presAssocID="{076CD9AE-A399-43B8-AD3C-AAD40381B8C8}" presName="linNode" presStyleCnt="0"/>
      <dgm:spPr/>
    </dgm:pt>
    <dgm:pt modelId="{454408AC-A508-411E-88E1-C4AFF00CFFE5}" type="pres">
      <dgm:prSet presAssocID="{076CD9AE-A399-43B8-AD3C-AAD40381B8C8}" presName="parentText" presStyleLbl="node1" presStyleIdx="1" presStyleCnt="3" custScaleX="249176" custScaleY="18915">
        <dgm:presLayoutVars>
          <dgm:chMax val="1"/>
          <dgm:bulletEnabled val="1"/>
        </dgm:presLayoutVars>
      </dgm:prSet>
      <dgm:spPr/>
    </dgm:pt>
    <dgm:pt modelId="{A0373A1F-4EEA-4B9E-BD85-9C58DDD745D4}" type="pres">
      <dgm:prSet presAssocID="{ADE6253A-DFBC-41D2-9A70-A3F19084024B}" presName="sp" presStyleCnt="0"/>
      <dgm:spPr/>
    </dgm:pt>
    <dgm:pt modelId="{CAFBABDA-1FF6-4FD2-B7B6-A6AC74858223}" type="pres">
      <dgm:prSet presAssocID="{CBBE9038-0213-4095-8F2E-404BD995E87F}" presName="linNode" presStyleCnt="0"/>
      <dgm:spPr/>
    </dgm:pt>
    <dgm:pt modelId="{36D8CA13-A87B-4066-A69E-08AD91255A3F}" type="pres">
      <dgm:prSet presAssocID="{CBBE9038-0213-4095-8F2E-404BD995E87F}" presName="parentText" presStyleLbl="node1" presStyleIdx="2" presStyleCnt="3" custScaleX="249176" custScaleY="18915">
        <dgm:presLayoutVars>
          <dgm:chMax val="1"/>
          <dgm:bulletEnabled val="1"/>
        </dgm:presLayoutVars>
      </dgm:prSet>
      <dgm:spPr/>
    </dgm:pt>
  </dgm:ptLst>
  <dgm:cxnLst>
    <dgm:cxn modelId="{D228A236-C89C-498F-BC2E-A6A01FEFDFDD}" type="presOf" srcId="{076CD9AE-A399-43B8-AD3C-AAD40381B8C8}" destId="{454408AC-A508-411E-88E1-C4AFF00CFFE5}" srcOrd="0" destOrd="0" presId="urn:microsoft.com/office/officeart/2005/8/layout/vList5"/>
    <dgm:cxn modelId="{8554EE3D-44CB-41E1-BEED-6AC552AF8D8F}" srcId="{07C68987-B155-4136-9C1B-5E2E3A28D987}" destId="{CBBE9038-0213-4095-8F2E-404BD995E87F}" srcOrd="2" destOrd="0" parTransId="{8775B31F-2451-40DF-A58B-FDAEE8EEDBF7}" sibTransId="{34E09075-9A86-4078-BFBF-EC66B5CAA1BB}"/>
    <dgm:cxn modelId="{5CFF8293-EC23-4CE6-8DE8-166349547B03}" type="presOf" srcId="{351614E0-B472-46DF-8B17-9604C1860C0E}" destId="{E85F60E4-2E09-4828-BEBC-A6EC5FF345C1}" srcOrd="0" destOrd="0" presId="urn:microsoft.com/office/officeart/2005/8/layout/vList5"/>
    <dgm:cxn modelId="{2896B4A8-8C9A-43A6-96C4-D955D61673BA}" srcId="{07C68987-B155-4136-9C1B-5E2E3A28D987}" destId="{351614E0-B472-46DF-8B17-9604C1860C0E}" srcOrd="0" destOrd="0" parTransId="{0FE6D929-CF87-4382-A334-BF30A621C0C8}" sibTransId="{4A2896CF-3C99-4FE2-8F59-1445A5CB0D08}"/>
    <dgm:cxn modelId="{D8A252D5-4A29-4A86-9CF2-384736CED4C2}" type="presOf" srcId="{07C68987-B155-4136-9C1B-5E2E3A28D987}" destId="{7329F7A2-CBA0-4C52-8DDE-6F04D51152E8}" srcOrd="0" destOrd="0" presId="urn:microsoft.com/office/officeart/2005/8/layout/vList5"/>
    <dgm:cxn modelId="{7D2F37DA-1DDE-4648-A7F9-D2ACF081DD1C}" type="presOf" srcId="{CBBE9038-0213-4095-8F2E-404BD995E87F}" destId="{36D8CA13-A87B-4066-A69E-08AD91255A3F}" srcOrd="0" destOrd="0" presId="urn:microsoft.com/office/officeart/2005/8/layout/vList5"/>
    <dgm:cxn modelId="{6DF788E5-626F-4BB0-987C-B7BD13D29179}" srcId="{07C68987-B155-4136-9C1B-5E2E3A28D987}" destId="{076CD9AE-A399-43B8-AD3C-AAD40381B8C8}" srcOrd="1" destOrd="0" parTransId="{0086EF59-74A9-4C80-ABD6-135E5FCAD414}" sibTransId="{ADE6253A-DFBC-41D2-9A70-A3F19084024B}"/>
    <dgm:cxn modelId="{FC9068A0-05F4-4D4E-9FF3-5B4C8964FA5B}" type="presParOf" srcId="{7329F7A2-CBA0-4C52-8DDE-6F04D51152E8}" destId="{56062CE9-8E69-4F87-859D-F88912310DAD}" srcOrd="0" destOrd="0" presId="urn:microsoft.com/office/officeart/2005/8/layout/vList5"/>
    <dgm:cxn modelId="{FF197273-5C61-4008-AF06-4A0F99D11865}" type="presParOf" srcId="{56062CE9-8E69-4F87-859D-F88912310DAD}" destId="{E85F60E4-2E09-4828-BEBC-A6EC5FF345C1}" srcOrd="0" destOrd="0" presId="urn:microsoft.com/office/officeart/2005/8/layout/vList5"/>
    <dgm:cxn modelId="{527C9148-8D41-47C1-9B45-7C7B8D1C35AD}" type="presParOf" srcId="{7329F7A2-CBA0-4C52-8DDE-6F04D51152E8}" destId="{E9B774C9-C688-45A8-9BC2-7D6D245C6C42}" srcOrd="1" destOrd="0" presId="urn:microsoft.com/office/officeart/2005/8/layout/vList5"/>
    <dgm:cxn modelId="{01102714-302A-43DD-9E51-E6AA36073661}" type="presParOf" srcId="{7329F7A2-CBA0-4C52-8DDE-6F04D51152E8}" destId="{5125C007-1437-4823-B04F-64A69F5F6B9A}" srcOrd="2" destOrd="0" presId="urn:microsoft.com/office/officeart/2005/8/layout/vList5"/>
    <dgm:cxn modelId="{EFCFBCCD-FD2F-4836-9DA6-3DA3AC1C6A1D}" type="presParOf" srcId="{5125C007-1437-4823-B04F-64A69F5F6B9A}" destId="{454408AC-A508-411E-88E1-C4AFF00CFFE5}" srcOrd="0" destOrd="0" presId="urn:microsoft.com/office/officeart/2005/8/layout/vList5"/>
    <dgm:cxn modelId="{DAB19C3F-7C9B-4014-BAA7-EBB1967D15AE}" type="presParOf" srcId="{7329F7A2-CBA0-4C52-8DDE-6F04D51152E8}" destId="{A0373A1F-4EEA-4B9E-BD85-9C58DDD745D4}" srcOrd="3" destOrd="0" presId="urn:microsoft.com/office/officeart/2005/8/layout/vList5"/>
    <dgm:cxn modelId="{DB81B178-1098-46F3-8550-F61F79867723}" type="presParOf" srcId="{7329F7A2-CBA0-4C52-8DDE-6F04D51152E8}" destId="{CAFBABDA-1FF6-4FD2-B7B6-A6AC74858223}" srcOrd="4" destOrd="0" presId="urn:microsoft.com/office/officeart/2005/8/layout/vList5"/>
    <dgm:cxn modelId="{1B35F32E-381A-47C8-8573-A821079A7AB5}" type="presParOf" srcId="{CAFBABDA-1FF6-4FD2-B7B6-A6AC74858223}" destId="{36D8CA13-A87B-4066-A69E-08AD91255A3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F60E4-2E09-4828-BEBC-A6EC5FF345C1}">
      <dsp:nvSpPr>
        <dsp:cNvPr id="0" name=""/>
        <dsp:cNvSpPr/>
      </dsp:nvSpPr>
      <dsp:spPr>
        <a:xfrm>
          <a:off x="173183" y="644953"/>
          <a:ext cx="3017516" cy="7315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u="none" kern="1200" dirty="0">
              <a:latin typeface="Georgia Pro Cond Light" panose="02040306050405020303" pitchFamily="18" charset="0"/>
            </a:rPr>
            <a:t>C</a:t>
          </a:r>
          <a:r>
            <a:rPr lang="en-US" sz="2400" kern="1200" dirty="0">
              <a:latin typeface="Georgia Pro Cond Light" panose="02040306050405020303" pitchFamily="18" charset="0"/>
            </a:rPr>
            <a:t>asey Rose</a:t>
          </a:r>
        </a:p>
      </dsp:txBody>
      <dsp:txXfrm>
        <a:off x="208893" y="680663"/>
        <a:ext cx="2946096" cy="660111"/>
      </dsp:txXfrm>
    </dsp:sp>
    <dsp:sp modelId="{454408AC-A508-411E-88E1-C4AFF00CFFE5}">
      <dsp:nvSpPr>
        <dsp:cNvPr id="0" name=""/>
        <dsp:cNvSpPr/>
      </dsp:nvSpPr>
      <dsp:spPr>
        <a:xfrm>
          <a:off x="173183" y="1569858"/>
          <a:ext cx="3017516" cy="7315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u="none" kern="1200" dirty="0">
              <a:latin typeface="Georgia Pro Cond Light" panose="02040306050405020303" pitchFamily="18" charset="0"/>
            </a:rPr>
            <a:t>D</a:t>
          </a:r>
          <a:r>
            <a:rPr lang="en-US" sz="2400" kern="1200" dirty="0">
              <a:latin typeface="Georgia Pro Cond Light" panose="02040306050405020303" pitchFamily="18" charset="0"/>
            </a:rPr>
            <a:t>arreon Tolen</a:t>
          </a:r>
        </a:p>
      </dsp:txBody>
      <dsp:txXfrm>
        <a:off x="208893" y="1605568"/>
        <a:ext cx="2946096" cy="660111"/>
      </dsp:txXfrm>
    </dsp:sp>
    <dsp:sp modelId="{36D8CA13-A87B-4066-A69E-08AD91255A3F}">
      <dsp:nvSpPr>
        <dsp:cNvPr id="0" name=""/>
        <dsp:cNvSpPr/>
      </dsp:nvSpPr>
      <dsp:spPr>
        <a:xfrm>
          <a:off x="173183" y="2494763"/>
          <a:ext cx="3017516" cy="7315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u="none" kern="1200" dirty="0">
              <a:latin typeface="Georgia Pro Cond Light" panose="02040306050405020303" pitchFamily="18" charset="0"/>
            </a:rPr>
            <a:t>J</a:t>
          </a:r>
          <a:r>
            <a:rPr lang="en-US" sz="2400" kern="1200" dirty="0">
              <a:latin typeface="Georgia Pro Cond Light" panose="02040306050405020303" pitchFamily="18" charset="0"/>
            </a:rPr>
            <a:t>ennifer Hoitenga</a:t>
          </a:r>
        </a:p>
      </dsp:txBody>
      <dsp:txXfrm>
        <a:off x="208893" y="2530473"/>
        <a:ext cx="2946096" cy="6601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3/2/2025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24145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3/2/2025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9856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3/2/2025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44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3/2/2025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8296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3/2/2025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295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3/2/2025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2790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3/2/2025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0462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3/2/2025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7433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3/2/2025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39659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3/2/2025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8131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3/2/2025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46940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3/2/2025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8665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glish.visitkorea.or.kr/svc/whereToGo/locIntrdn/rgnContentsView.do?vcontsId=90933"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asteofhome.com/collection/wine-and-cheese-pairing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shots of a colorful field">
            <a:extLst>
              <a:ext uri="{FF2B5EF4-FFF2-40B4-BE49-F238E27FC236}">
                <a16:creationId xmlns:a16="http://schemas.microsoft.com/office/drawing/2014/main" id="{45B2B595-4D3B-054E-598F-B669709F3CC7}"/>
              </a:ext>
            </a:extLst>
          </p:cNvPr>
          <p:cNvPicPr>
            <a:picLocks noChangeAspect="1"/>
          </p:cNvPicPr>
          <p:nvPr/>
        </p:nvPicPr>
        <p:blipFill>
          <a:blip r:embed="rId2"/>
          <a:srcRect t="10805" b="4609"/>
          <a:stretch/>
        </p:blipFill>
        <p:spPr>
          <a:xfrm>
            <a:off x="20" y="10"/>
            <a:ext cx="12191980" cy="6857990"/>
          </a:xfrm>
          <a:prstGeom prst="rect">
            <a:avLst/>
          </a:prstGeom>
        </p:spPr>
      </p:pic>
      <p:sp useBgFill="1">
        <p:nvSpPr>
          <p:cNvPr id="40" name="Rectangle 39">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6D0B6-DAC1-3DE7-D86D-117AC722D7D8}"/>
              </a:ext>
            </a:extLst>
          </p:cNvPr>
          <p:cNvSpPr>
            <a:spLocks noGrp="1"/>
          </p:cNvSpPr>
          <p:nvPr>
            <p:ph type="ctrTitle"/>
          </p:nvPr>
        </p:nvSpPr>
        <p:spPr>
          <a:xfrm>
            <a:off x="1049451" y="1352492"/>
            <a:ext cx="4665540" cy="1143000"/>
          </a:xfrm>
        </p:spPr>
        <p:txBody>
          <a:bodyPr vert="horz" lIns="91440" tIns="45720" rIns="91440" bIns="45720" rtlCol="0" anchor="t">
            <a:normAutofit/>
          </a:bodyPr>
          <a:lstStyle/>
          <a:p>
            <a:r>
              <a:rPr lang="en-US" sz="4000" dirty="0">
                <a:latin typeface="Georgia Pro" panose="02040502050405020303" pitchFamily="18" charset="0"/>
              </a:rPr>
              <a:t>Bacchus Winery</a:t>
            </a:r>
          </a:p>
        </p:txBody>
      </p:sp>
      <p:sp>
        <p:nvSpPr>
          <p:cNvPr id="3" name="Subtitle 2">
            <a:extLst>
              <a:ext uri="{FF2B5EF4-FFF2-40B4-BE49-F238E27FC236}">
                <a16:creationId xmlns:a16="http://schemas.microsoft.com/office/drawing/2014/main" id="{7ED8E03C-3A69-F36F-710D-C8825CEC12CF}"/>
              </a:ext>
            </a:extLst>
          </p:cNvPr>
          <p:cNvSpPr>
            <a:spLocks noGrp="1"/>
          </p:cNvSpPr>
          <p:nvPr>
            <p:ph type="subTitle" idx="1"/>
          </p:nvPr>
        </p:nvSpPr>
        <p:spPr>
          <a:xfrm>
            <a:off x="1049454" y="2662356"/>
            <a:ext cx="4665546" cy="3057911"/>
          </a:xfrm>
        </p:spPr>
        <p:txBody>
          <a:bodyPr vert="horz" lIns="91440" tIns="45720" rIns="91440" bIns="45720" rtlCol="0">
            <a:normAutofit/>
          </a:bodyPr>
          <a:lstStyle/>
          <a:p>
            <a:pPr>
              <a:lnSpc>
                <a:spcPct val="120000"/>
              </a:lnSpc>
            </a:pPr>
            <a:r>
              <a:rPr lang="en-US" sz="2000" dirty="0">
                <a:latin typeface="Georgia Pro Cond Light" panose="02040306050405020303" pitchFamily="18" charset="0"/>
              </a:rPr>
              <a:t>CDJ </a:t>
            </a:r>
            <a:r>
              <a:rPr lang="en-US" sz="2000" cap="none" dirty="0">
                <a:latin typeface="Georgia Pro Cond Light" panose="02040306050405020303" pitchFamily="18" charset="0"/>
              </a:rPr>
              <a:t>Team</a:t>
            </a:r>
          </a:p>
          <a:p>
            <a:pPr>
              <a:lnSpc>
                <a:spcPct val="120000"/>
              </a:lnSpc>
            </a:pPr>
            <a:r>
              <a:rPr lang="en-US" sz="2000" cap="none" dirty="0">
                <a:latin typeface="Georgia Pro Cond Light" panose="02040306050405020303" pitchFamily="18" charset="0"/>
              </a:rPr>
              <a:t>03/02/2025</a:t>
            </a:r>
          </a:p>
        </p:txBody>
      </p:sp>
      <p:cxnSp>
        <p:nvCxnSpPr>
          <p:cNvPr id="37" name="Straight Connector 36">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10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577F-579B-6474-ECAC-103023E1562C}"/>
              </a:ext>
            </a:extLst>
          </p:cNvPr>
          <p:cNvSpPr>
            <a:spLocks noGrp="1"/>
          </p:cNvSpPr>
          <p:nvPr>
            <p:ph type="title"/>
          </p:nvPr>
        </p:nvSpPr>
        <p:spPr/>
        <p:txBody>
          <a:bodyPr/>
          <a:lstStyle/>
          <a:p>
            <a:r>
              <a:rPr lang="en-US" dirty="0">
                <a:latin typeface="Georgia Pro Cond Light" panose="02040306050405020303" pitchFamily="18" charset="0"/>
              </a:rPr>
              <a:t>ERD - Wine</a:t>
            </a:r>
          </a:p>
        </p:txBody>
      </p:sp>
      <p:sp>
        <p:nvSpPr>
          <p:cNvPr id="3" name="Content Placeholder 2">
            <a:extLst>
              <a:ext uri="{FF2B5EF4-FFF2-40B4-BE49-F238E27FC236}">
                <a16:creationId xmlns:a16="http://schemas.microsoft.com/office/drawing/2014/main" id="{D3B65CF3-4566-1732-F07F-8EE138CCE710}"/>
              </a:ext>
            </a:extLst>
          </p:cNvPr>
          <p:cNvSpPr>
            <a:spLocks noGrp="1"/>
          </p:cNvSpPr>
          <p:nvPr>
            <p:ph sz="half" idx="1"/>
          </p:nvPr>
        </p:nvSpPr>
        <p:spPr>
          <a:xfrm>
            <a:off x="640079" y="2633472"/>
            <a:ext cx="8420794" cy="3566160"/>
          </a:xfrm>
        </p:spPr>
        <p:txBody>
          <a:bodyPr>
            <a:noAutofit/>
          </a:bodyPr>
          <a:lstStyle/>
          <a:p>
            <a:r>
              <a:rPr lang="en-US" sz="1800" dirty="0">
                <a:latin typeface="Georgia Pro Cond Light" panose="02040306050405020303" pitchFamily="18" charset="0"/>
              </a:rPr>
              <a:t>WINES and WINE_TYPE have a MANY-to-ONE relationship. Each wine belongs to a single wine type, but a wine type can be associated with multiple wines.</a:t>
            </a:r>
          </a:p>
          <a:p>
            <a:r>
              <a:rPr lang="en-US" sz="1800" dirty="0">
                <a:latin typeface="Georgia Pro Cond Light" panose="02040306050405020303" pitchFamily="18" charset="0"/>
              </a:rPr>
              <a:t>WINE_GRAPE_VARIETY and WINE_TYPE have a MANY-to-ONE relationship. Each record in the </a:t>
            </a:r>
            <a:r>
              <a:rPr lang="en-US" sz="1800" dirty="0" err="1">
                <a:latin typeface="Georgia Pro Cond Light" panose="02040306050405020303" pitchFamily="18" charset="0"/>
              </a:rPr>
              <a:t>wine_grape_variety</a:t>
            </a:r>
            <a:r>
              <a:rPr lang="en-US" sz="1800" dirty="0">
                <a:latin typeface="Georgia Pro Cond Light" panose="02040306050405020303" pitchFamily="18" charset="0"/>
              </a:rPr>
              <a:t> links one wine type to one grape variety. Multiple records can reference the same wine type, but each record corresponds to a single wine type.</a:t>
            </a:r>
          </a:p>
          <a:p>
            <a:r>
              <a:rPr lang="en-US" sz="1800" dirty="0">
                <a:latin typeface="Georgia Pro Cond Light" panose="02040306050405020303" pitchFamily="18" charset="0"/>
              </a:rPr>
              <a:t>WINE_GRAPE_VARIETY and GRAPE_VARIETY have a MANY-to-ONE relationship. Each record in the </a:t>
            </a:r>
            <a:r>
              <a:rPr lang="en-US" sz="1800" dirty="0" err="1">
                <a:latin typeface="Georgia Pro Cond Light" panose="02040306050405020303" pitchFamily="18" charset="0"/>
              </a:rPr>
              <a:t>wine_grape_variety</a:t>
            </a:r>
            <a:r>
              <a:rPr lang="en-US" sz="1800" dirty="0">
                <a:latin typeface="Georgia Pro Cond Light" panose="02040306050405020303" pitchFamily="18" charset="0"/>
              </a:rPr>
              <a:t> corresponds to one </a:t>
            </a:r>
            <a:r>
              <a:rPr lang="en-US" sz="1800" dirty="0" err="1">
                <a:latin typeface="Georgia Pro Cond Light" panose="02040306050405020303" pitchFamily="18" charset="0"/>
              </a:rPr>
              <a:t>grape_variety</a:t>
            </a:r>
            <a:r>
              <a:rPr lang="en-US" sz="1800" dirty="0">
                <a:latin typeface="Georgia Pro Cond Light" panose="02040306050405020303" pitchFamily="18" charset="0"/>
              </a:rPr>
              <a:t>, but a grape variety can be used in multiple tine types.</a:t>
            </a:r>
          </a:p>
        </p:txBody>
      </p:sp>
      <p:pic>
        <p:nvPicPr>
          <p:cNvPr id="6" name="Content Placeholder 5">
            <a:extLst>
              <a:ext uri="{FF2B5EF4-FFF2-40B4-BE49-F238E27FC236}">
                <a16:creationId xmlns:a16="http://schemas.microsoft.com/office/drawing/2014/main" id="{094F9F5C-75B5-CFD2-2024-ABB2C1FCA5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9877425" y="2316494"/>
            <a:ext cx="1095441" cy="4145252"/>
          </a:xfrm>
        </p:spPr>
      </p:pic>
    </p:spTree>
    <p:extLst>
      <p:ext uri="{BB962C8B-B14F-4D97-AF65-F5344CB8AC3E}">
        <p14:creationId xmlns:p14="http://schemas.microsoft.com/office/powerpoint/2010/main" val="311225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8497-BBCD-129D-C1F5-41B13F262FBE}"/>
              </a:ext>
            </a:extLst>
          </p:cNvPr>
          <p:cNvSpPr>
            <a:spLocks noGrp="1"/>
          </p:cNvSpPr>
          <p:nvPr>
            <p:ph type="title"/>
          </p:nvPr>
        </p:nvSpPr>
        <p:spPr/>
        <p:txBody>
          <a:bodyPr/>
          <a:lstStyle/>
          <a:p>
            <a:r>
              <a:rPr lang="en-US" dirty="0">
                <a:latin typeface="Georgia Pro Cond Light" panose="02040306050405020303" pitchFamily="18" charset="0"/>
              </a:rPr>
              <a:t>ERD - Sales</a:t>
            </a:r>
          </a:p>
        </p:txBody>
      </p:sp>
      <p:sp>
        <p:nvSpPr>
          <p:cNvPr id="3" name="Content Placeholder 2">
            <a:extLst>
              <a:ext uri="{FF2B5EF4-FFF2-40B4-BE49-F238E27FC236}">
                <a16:creationId xmlns:a16="http://schemas.microsoft.com/office/drawing/2014/main" id="{A738CABA-8D4C-33DF-562A-C3731087335A}"/>
              </a:ext>
            </a:extLst>
          </p:cNvPr>
          <p:cNvSpPr>
            <a:spLocks noGrp="1"/>
          </p:cNvSpPr>
          <p:nvPr>
            <p:ph sz="half" idx="1"/>
          </p:nvPr>
        </p:nvSpPr>
        <p:spPr>
          <a:xfrm>
            <a:off x="640080" y="2633472"/>
            <a:ext cx="5719156" cy="3566160"/>
          </a:xfrm>
        </p:spPr>
        <p:txBody>
          <a:bodyPr>
            <a:noAutofit/>
          </a:bodyPr>
          <a:lstStyle/>
          <a:p>
            <a:r>
              <a:rPr lang="en-US" sz="1800" dirty="0">
                <a:latin typeface="Georgia Pro Cond Light" panose="02040306050405020303" pitchFamily="18" charset="0"/>
              </a:rPr>
              <a:t>SALES and WINES have a MANY-to-ONE relationship. Each sale transaction involves a single wine, but a wine can be sold in multiple transactions.</a:t>
            </a:r>
          </a:p>
          <a:p>
            <a:r>
              <a:rPr lang="en-US" sz="1800" dirty="0">
                <a:latin typeface="Georgia Pro Cond Light" panose="02040306050405020303" pitchFamily="18" charset="0"/>
              </a:rPr>
              <a:t>SALES and ORDER_STATUS have a MANY-to-ONE relationship. Each sales transaction is assigned a single order status, but an order status can be associated with multiple sales transactions.</a:t>
            </a:r>
          </a:p>
          <a:p>
            <a:r>
              <a:rPr lang="en-US" sz="1800" dirty="0">
                <a:latin typeface="Georgia Pro Cond Light" panose="02040306050405020303" pitchFamily="18" charset="0"/>
              </a:rPr>
              <a:t>SALES and DISTRIBUTOR have a MANY-to-ONE relationship. Each sales transaction is made to a single distributor, but a distributor can be involved in multiple sales transactions.</a:t>
            </a:r>
          </a:p>
        </p:txBody>
      </p:sp>
      <p:pic>
        <p:nvPicPr>
          <p:cNvPr id="6" name="Content Placeholder 5">
            <a:extLst>
              <a:ext uri="{FF2B5EF4-FFF2-40B4-BE49-F238E27FC236}">
                <a16:creationId xmlns:a16="http://schemas.microsoft.com/office/drawing/2014/main" id="{7E124EF1-7E28-7E0C-9A2B-5B808D4009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687993" y="3069941"/>
            <a:ext cx="5213350" cy="2416458"/>
          </a:xfrm>
        </p:spPr>
      </p:pic>
    </p:spTree>
    <p:extLst>
      <p:ext uri="{BB962C8B-B14F-4D97-AF65-F5344CB8AC3E}">
        <p14:creationId xmlns:p14="http://schemas.microsoft.com/office/powerpoint/2010/main" val="123388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11E0A-EB13-C398-C3FA-D8BEE0818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9F4A4-487A-B294-E88E-DBBF15F7CE08}"/>
              </a:ext>
            </a:extLst>
          </p:cNvPr>
          <p:cNvSpPr>
            <a:spLocks noGrp="1"/>
          </p:cNvSpPr>
          <p:nvPr>
            <p:ph type="title"/>
          </p:nvPr>
        </p:nvSpPr>
        <p:spPr/>
        <p:txBody>
          <a:bodyPr/>
          <a:lstStyle/>
          <a:p>
            <a:r>
              <a:rPr lang="en-US" dirty="0">
                <a:latin typeface="Georgia Pro Cond Light" panose="02040306050405020303" pitchFamily="18" charset="0"/>
              </a:rPr>
              <a:t>Supplier Report Needs &amp; Development Process</a:t>
            </a:r>
          </a:p>
        </p:txBody>
      </p:sp>
      <p:sp>
        <p:nvSpPr>
          <p:cNvPr id="3" name="Content Placeholder 2">
            <a:extLst>
              <a:ext uri="{FF2B5EF4-FFF2-40B4-BE49-F238E27FC236}">
                <a16:creationId xmlns:a16="http://schemas.microsoft.com/office/drawing/2014/main" id="{EF3E3099-D8C2-A862-606F-C4D915A3F1C2}"/>
              </a:ext>
            </a:extLst>
          </p:cNvPr>
          <p:cNvSpPr>
            <a:spLocks noGrp="1"/>
          </p:cNvSpPr>
          <p:nvPr>
            <p:ph idx="1"/>
          </p:nvPr>
        </p:nvSpPr>
        <p:spPr/>
        <p:txBody>
          <a:bodyPr/>
          <a:lstStyle/>
          <a:p>
            <a:r>
              <a:rPr lang="en-US" dirty="0">
                <a:latin typeface="Georgia Pro Cond Light" panose="02040306050405020303" pitchFamily="18" charset="0"/>
              </a:rPr>
              <a:t>The Bacchus winery wanted to know if all suppliers were delivering on time, if there was a gap between expected delivery and actual delivery and they </a:t>
            </a:r>
            <a:r>
              <a:rPr lang="en-US" sz="2000" dirty="0">
                <a:latin typeface="Georgia Pro Cond Light" panose="02040306050405020303" pitchFamily="18" charset="0"/>
              </a:rPr>
              <a:t>wanted a month-by-month report.</a:t>
            </a:r>
          </a:p>
          <a:p>
            <a:r>
              <a:rPr lang="en-US" dirty="0">
                <a:latin typeface="Georgia Pro Cond Light" panose="02040306050405020303" pitchFamily="18" charset="0"/>
              </a:rPr>
              <a:t>To achieve this, we developed a report that analyzes supplier deliveries by comparing the expected delivery date with the actual delivery date for each order. This report calculates the total delay days per order. </a:t>
            </a:r>
          </a:p>
          <a:p>
            <a:r>
              <a:rPr lang="en-US" dirty="0">
                <a:latin typeface="Georgia Pro Cond Light" panose="02040306050405020303" pitchFamily="18" charset="0"/>
              </a:rPr>
              <a:t>Additionally, we created a bar chart to visualize monthly supplier delays, making it easier to identify trends and pinpoint recurring issues.</a:t>
            </a:r>
          </a:p>
        </p:txBody>
      </p:sp>
    </p:spTree>
    <p:extLst>
      <p:ext uri="{BB962C8B-B14F-4D97-AF65-F5344CB8AC3E}">
        <p14:creationId xmlns:p14="http://schemas.microsoft.com/office/powerpoint/2010/main" val="353890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FAE85-F210-B103-8B7F-0F7E0BDD6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D0F72-4A37-8264-F3D4-B7DCD46F3EF4}"/>
              </a:ext>
            </a:extLst>
          </p:cNvPr>
          <p:cNvSpPr>
            <a:spLocks noGrp="1"/>
          </p:cNvSpPr>
          <p:nvPr>
            <p:ph type="title"/>
          </p:nvPr>
        </p:nvSpPr>
        <p:spPr/>
        <p:txBody>
          <a:bodyPr/>
          <a:lstStyle/>
          <a:p>
            <a:r>
              <a:rPr lang="en-US">
                <a:latin typeface="Georgia Pro Cond Light" panose="02040306050405020303" pitchFamily="18" charset="0"/>
              </a:rPr>
              <a:t>Supplier Reports Overview</a:t>
            </a:r>
            <a:endParaRPr lang="en-US" dirty="0">
              <a:latin typeface="Georgia Pro Cond Light" panose="02040306050405020303" pitchFamily="18" charset="0"/>
            </a:endParaRPr>
          </a:p>
        </p:txBody>
      </p:sp>
      <p:pic>
        <p:nvPicPr>
          <p:cNvPr id="8" name="Content Placeholder 7">
            <a:extLst>
              <a:ext uri="{FF2B5EF4-FFF2-40B4-BE49-F238E27FC236}">
                <a16:creationId xmlns:a16="http://schemas.microsoft.com/office/drawing/2014/main" id="{1AD75BDA-9E84-E233-222A-A77341F86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40079" y="2816305"/>
            <a:ext cx="5211762" cy="2886276"/>
          </a:xfrm>
        </p:spPr>
      </p:pic>
      <p:pic>
        <p:nvPicPr>
          <p:cNvPr id="11" name="Content Placeholder 10">
            <a:extLst>
              <a:ext uri="{FF2B5EF4-FFF2-40B4-BE49-F238E27FC236}">
                <a16:creationId xmlns:a16="http://schemas.microsoft.com/office/drawing/2014/main" id="{31BF5A76-9670-5CEA-B6BA-6093AFC52CE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096000" y="2816305"/>
            <a:ext cx="5680075" cy="3145629"/>
          </a:xfrm>
        </p:spPr>
      </p:pic>
    </p:spTree>
    <p:extLst>
      <p:ext uri="{BB962C8B-B14F-4D97-AF65-F5344CB8AC3E}">
        <p14:creationId xmlns:p14="http://schemas.microsoft.com/office/powerpoint/2010/main" val="133457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D1792F-C6A6-1DBD-933C-158EC9C9B5B9}"/>
              </a:ext>
            </a:extLst>
          </p:cNvPr>
          <p:cNvSpPr>
            <a:spLocks noGrp="1"/>
          </p:cNvSpPr>
          <p:nvPr>
            <p:ph type="title"/>
          </p:nvPr>
        </p:nvSpPr>
        <p:spPr/>
        <p:txBody>
          <a:bodyPr/>
          <a:lstStyle/>
          <a:p>
            <a:r>
              <a:rPr lang="en-US">
                <a:latin typeface="Georgia Pro Cond Light" panose="02040306050405020303" pitchFamily="18" charset="0"/>
              </a:rPr>
              <a:t>Supplier – Actionable Steps for Frequent Delays</a:t>
            </a:r>
            <a:endParaRPr lang="en-US" dirty="0">
              <a:latin typeface="Georgia Pro Cond Light" panose="02040306050405020303" pitchFamily="18" charset="0"/>
            </a:endParaRPr>
          </a:p>
        </p:txBody>
      </p:sp>
      <p:sp>
        <p:nvSpPr>
          <p:cNvPr id="6" name="Content Placeholder 5">
            <a:extLst>
              <a:ext uri="{FF2B5EF4-FFF2-40B4-BE49-F238E27FC236}">
                <a16:creationId xmlns:a16="http://schemas.microsoft.com/office/drawing/2014/main" id="{7B99BD2C-A278-BE87-5EDA-9A6E835E4577}"/>
              </a:ext>
            </a:extLst>
          </p:cNvPr>
          <p:cNvSpPr>
            <a:spLocks noGrp="1"/>
          </p:cNvSpPr>
          <p:nvPr>
            <p:ph idx="1"/>
          </p:nvPr>
        </p:nvSpPr>
        <p:spPr/>
        <p:txBody>
          <a:bodyPr>
            <a:normAutofit/>
          </a:bodyPr>
          <a:lstStyle/>
          <a:p>
            <a:pPr marL="0" indent="0">
              <a:buNone/>
            </a:pPr>
            <a:r>
              <a:rPr lang="en-US" dirty="0">
                <a:latin typeface="Georgia Pro Cond Light" panose="02040306050405020303" pitchFamily="18" charset="0"/>
              </a:rPr>
              <a:t>If the winery faces frequent delays, the following actionable steps can be implemented:</a:t>
            </a:r>
          </a:p>
          <a:p>
            <a:pPr lvl="1"/>
            <a:r>
              <a:rPr lang="en-US" dirty="0">
                <a:latin typeface="Georgia Pro Cond Light" panose="02040306050405020303" pitchFamily="18" charset="0"/>
              </a:rPr>
              <a:t>Evaluate how supplier delays affect inventory, production and sales.</a:t>
            </a:r>
          </a:p>
          <a:p>
            <a:pPr lvl="1"/>
            <a:r>
              <a:rPr lang="en-US" dirty="0">
                <a:latin typeface="Georgia Pro Cond Light" panose="02040306050405020303" pitchFamily="18" charset="0"/>
              </a:rPr>
              <a:t>Communicate with the supplier and discuss root causes, set expectations and request an improvement plan.</a:t>
            </a:r>
          </a:p>
          <a:p>
            <a:pPr lvl="1"/>
            <a:r>
              <a:rPr lang="en-US" dirty="0">
                <a:latin typeface="Georgia Pro Cond Light" panose="02040306050405020303" pitchFamily="18" charset="0"/>
              </a:rPr>
              <a:t>Explore alternative suppliers, consider local suppliers or vet new suppliers.</a:t>
            </a:r>
          </a:p>
          <a:p>
            <a:pPr lvl="1"/>
            <a:r>
              <a:rPr lang="en-US" dirty="0">
                <a:latin typeface="Georgia Pro Cond Light" panose="02040306050405020303" pitchFamily="18" charset="0"/>
              </a:rPr>
              <a:t>Negotiate better terms and include penalties for delays.</a:t>
            </a:r>
          </a:p>
          <a:p>
            <a:pPr lvl="1"/>
            <a:r>
              <a:rPr lang="en-US" dirty="0">
                <a:latin typeface="Georgia Pro Cond Light" panose="02040306050405020303" pitchFamily="18" charset="0"/>
              </a:rPr>
              <a:t>Establish safety stock for essential supplies to avoid shortages.</a:t>
            </a:r>
          </a:p>
          <a:p>
            <a:pPr lvl="1"/>
            <a:r>
              <a:rPr lang="en-US" dirty="0">
                <a:latin typeface="Georgia Pro Cond Light" panose="02040306050405020303" pitchFamily="18" charset="0"/>
              </a:rPr>
              <a:t>Develop emergency sourcing and alternative supply chain pathways.</a:t>
            </a:r>
          </a:p>
        </p:txBody>
      </p:sp>
    </p:spTree>
    <p:extLst>
      <p:ext uri="{BB962C8B-B14F-4D97-AF65-F5344CB8AC3E}">
        <p14:creationId xmlns:p14="http://schemas.microsoft.com/office/powerpoint/2010/main" val="860040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7A97-C820-F35E-CD50-96E0530D5C0F}"/>
              </a:ext>
            </a:extLst>
          </p:cNvPr>
          <p:cNvSpPr>
            <a:spLocks noGrp="1"/>
          </p:cNvSpPr>
          <p:nvPr>
            <p:ph type="title"/>
          </p:nvPr>
        </p:nvSpPr>
        <p:spPr/>
        <p:txBody>
          <a:bodyPr/>
          <a:lstStyle/>
          <a:p>
            <a:r>
              <a:rPr lang="en-US" dirty="0">
                <a:latin typeface="Georgia Pro Cond Light" panose="02040306050405020303" pitchFamily="18" charset="0"/>
              </a:rPr>
              <a:t>Wine Report Needs &amp; Development Process</a:t>
            </a:r>
          </a:p>
        </p:txBody>
      </p:sp>
      <p:sp>
        <p:nvSpPr>
          <p:cNvPr id="3" name="Content Placeholder 2">
            <a:extLst>
              <a:ext uri="{FF2B5EF4-FFF2-40B4-BE49-F238E27FC236}">
                <a16:creationId xmlns:a16="http://schemas.microsoft.com/office/drawing/2014/main" id="{4CA460A4-5E35-1CCF-E41F-008D9EFBFB03}"/>
              </a:ext>
            </a:extLst>
          </p:cNvPr>
          <p:cNvSpPr>
            <a:spLocks noGrp="1"/>
          </p:cNvSpPr>
          <p:nvPr>
            <p:ph idx="1"/>
          </p:nvPr>
        </p:nvSpPr>
        <p:spPr/>
        <p:txBody>
          <a:bodyPr>
            <a:normAutofit lnSpcReduction="10000"/>
          </a:bodyPr>
          <a:lstStyle/>
          <a:p>
            <a:r>
              <a:rPr lang="en-US" dirty="0">
                <a:latin typeface="Georgia Pro Cond Light" panose="02040306050405020303" pitchFamily="18" charset="0"/>
              </a:rPr>
              <a:t>The Bacchus winery wanted to know if all wines are selling as they thought, is one wine not selling and which distributor carries which wine.</a:t>
            </a:r>
          </a:p>
          <a:p>
            <a:r>
              <a:rPr lang="en-US" dirty="0">
                <a:latin typeface="Georgia Pro Cond Light" panose="02040306050405020303" pitchFamily="18" charset="0"/>
              </a:rPr>
              <a:t>To achieve this, we developed three reports. The first report retrieves sales data corresponding to the month, sale id, quantity, wine type and distributor name. The results are sorted by sale date (month), sale id and distributor name.</a:t>
            </a:r>
          </a:p>
          <a:p>
            <a:r>
              <a:rPr lang="en-US" dirty="0">
                <a:latin typeface="Georgia Pro Cond Light" panose="02040306050405020303" pitchFamily="18" charset="0"/>
              </a:rPr>
              <a:t>We also generated a bar chart to illustrate which wines were sold by each distributor and to identify the least sold wine making it analyze sales distribution and spot underperforming products.</a:t>
            </a:r>
          </a:p>
          <a:p>
            <a:r>
              <a:rPr lang="en-US" dirty="0">
                <a:latin typeface="Georgia Pro Cond Light" panose="02040306050405020303" pitchFamily="18" charset="0"/>
              </a:rPr>
              <a:t>Additionally, we created a report grouped by distributor to determine if certain distributors were selling significantly more wine than others.</a:t>
            </a:r>
          </a:p>
        </p:txBody>
      </p:sp>
    </p:spTree>
    <p:extLst>
      <p:ext uri="{BB962C8B-B14F-4D97-AF65-F5344CB8AC3E}">
        <p14:creationId xmlns:p14="http://schemas.microsoft.com/office/powerpoint/2010/main" val="331492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266D-FBB9-D07C-225B-AA7E51004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5D95B-DA85-F845-A583-06FAB1C862C2}"/>
              </a:ext>
            </a:extLst>
          </p:cNvPr>
          <p:cNvSpPr>
            <a:spLocks noGrp="1"/>
          </p:cNvSpPr>
          <p:nvPr>
            <p:ph type="title"/>
          </p:nvPr>
        </p:nvSpPr>
        <p:spPr/>
        <p:txBody>
          <a:bodyPr/>
          <a:lstStyle/>
          <a:p>
            <a:r>
              <a:rPr lang="en-US" dirty="0">
                <a:latin typeface="Georgia Pro Cond Light" panose="02040306050405020303" pitchFamily="18" charset="0"/>
              </a:rPr>
              <a:t>Wine Reports Overview</a:t>
            </a:r>
          </a:p>
        </p:txBody>
      </p:sp>
      <p:pic>
        <p:nvPicPr>
          <p:cNvPr id="9" name="Content Placeholder 8">
            <a:extLst>
              <a:ext uri="{FF2B5EF4-FFF2-40B4-BE49-F238E27FC236}">
                <a16:creationId xmlns:a16="http://schemas.microsoft.com/office/drawing/2014/main" id="{63CCD2E0-73DF-0DE1-4029-5F6161611C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977250" y="2606357"/>
            <a:ext cx="3640676" cy="3565525"/>
          </a:xfrm>
        </p:spPr>
      </p:pic>
      <p:pic>
        <p:nvPicPr>
          <p:cNvPr id="7" name="Content Placeholder 6">
            <a:extLst>
              <a:ext uri="{FF2B5EF4-FFF2-40B4-BE49-F238E27FC236}">
                <a16:creationId xmlns:a16="http://schemas.microsoft.com/office/drawing/2014/main" id="{D8566E24-262B-4C2D-1EA2-9E935A9424B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08284" y="2789607"/>
            <a:ext cx="6151332" cy="3093773"/>
          </a:xfrm>
        </p:spPr>
      </p:pic>
    </p:spTree>
    <p:extLst>
      <p:ext uri="{BB962C8B-B14F-4D97-AF65-F5344CB8AC3E}">
        <p14:creationId xmlns:p14="http://schemas.microsoft.com/office/powerpoint/2010/main" val="336769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EEAD88-0664-A9E1-3D59-4CA511946A0D}"/>
              </a:ext>
            </a:extLst>
          </p:cNvPr>
          <p:cNvSpPr>
            <a:spLocks noGrp="1"/>
          </p:cNvSpPr>
          <p:nvPr>
            <p:ph type="title"/>
          </p:nvPr>
        </p:nvSpPr>
        <p:spPr/>
        <p:txBody>
          <a:bodyPr/>
          <a:lstStyle/>
          <a:p>
            <a:r>
              <a:rPr lang="en-US" dirty="0">
                <a:latin typeface="Georgia Pro Cond Light" panose="02040306050405020303" pitchFamily="18" charset="0"/>
              </a:rPr>
              <a:t>Wine Report – By Distributor Overview</a:t>
            </a:r>
          </a:p>
        </p:txBody>
      </p:sp>
      <p:pic>
        <p:nvPicPr>
          <p:cNvPr id="11" name="Content Placeholder 10" descr="A screenshot of a computer screen&#10;&#10;AI-generated content may be incorrect.">
            <a:extLst>
              <a:ext uri="{FF2B5EF4-FFF2-40B4-BE49-F238E27FC236}">
                <a16:creationId xmlns:a16="http://schemas.microsoft.com/office/drawing/2014/main" id="{9CC5AF23-176C-C711-25E7-EC55B44D96E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6712" y="3163535"/>
            <a:ext cx="5319412" cy="1253017"/>
          </a:xfrm>
        </p:spPr>
      </p:pic>
      <p:sp>
        <p:nvSpPr>
          <p:cNvPr id="13" name="Content Placeholder 12">
            <a:extLst>
              <a:ext uri="{FF2B5EF4-FFF2-40B4-BE49-F238E27FC236}">
                <a16:creationId xmlns:a16="http://schemas.microsoft.com/office/drawing/2014/main" id="{6CCA10AA-8AD7-C611-5777-1452FE987A3E}"/>
              </a:ext>
            </a:extLst>
          </p:cNvPr>
          <p:cNvSpPr>
            <a:spLocks noGrp="1"/>
          </p:cNvSpPr>
          <p:nvPr>
            <p:ph sz="half" idx="1"/>
          </p:nvPr>
        </p:nvSpPr>
        <p:spPr/>
        <p:txBody>
          <a:bodyPr>
            <a:normAutofit/>
          </a:bodyPr>
          <a:lstStyle/>
          <a:p>
            <a:pPr marL="0" indent="0">
              <a:buNone/>
            </a:pPr>
            <a:r>
              <a:rPr lang="en-US" dirty="0">
                <a:latin typeface="Georgia Pro Cond Light" panose="02040306050405020303" pitchFamily="18" charset="0"/>
              </a:rPr>
              <a:t>To boost sales, the Bacchus winery could offer the following incentives:</a:t>
            </a:r>
          </a:p>
          <a:p>
            <a:pPr lvl="1"/>
            <a:r>
              <a:rPr lang="en-US" dirty="0">
                <a:latin typeface="Georgia Pro Cond Light" panose="02040306050405020303" pitchFamily="18" charset="0"/>
              </a:rPr>
              <a:t>Offer discounts for larger order volumes.</a:t>
            </a:r>
          </a:p>
          <a:p>
            <a:pPr lvl="1"/>
            <a:r>
              <a:rPr lang="en-US" dirty="0">
                <a:latin typeface="Georgia Pro Cond Light" panose="02040306050405020303" pitchFamily="18" charset="0"/>
              </a:rPr>
              <a:t>Offer bonuses for distributors who exceed sales quotas.</a:t>
            </a:r>
          </a:p>
          <a:p>
            <a:pPr lvl="1"/>
            <a:r>
              <a:rPr lang="en-US" dirty="0">
                <a:latin typeface="Georgia Pro Cond Light" panose="02040306050405020303" pitchFamily="18" charset="0"/>
              </a:rPr>
              <a:t>Create a recognition program that rewards high performing distributors.</a:t>
            </a:r>
          </a:p>
          <a:p>
            <a:pPr lvl="1"/>
            <a:r>
              <a:rPr lang="en-US" dirty="0">
                <a:latin typeface="Georgia Pro Cond Light" panose="02040306050405020303" pitchFamily="18" charset="0"/>
              </a:rPr>
              <a:t>Run sale contests with prizes.</a:t>
            </a:r>
          </a:p>
          <a:p>
            <a:endParaRPr lang="en-US" dirty="0"/>
          </a:p>
        </p:txBody>
      </p:sp>
    </p:spTree>
    <p:extLst>
      <p:ext uri="{BB962C8B-B14F-4D97-AF65-F5344CB8AC3E}">
        <p14:creationId xmlns:p14="http://schemas.microsoft.com/office/powerpoint/2010/main" val="177333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BB7C2-B8C8-CD42-390A-397D5CA56383}"/>
              </a:ext>
            </a:extLst>
          </p:cNvPr>
          <p:cNvSpPr>
            <a:spLocks noGrp="1"/>
          </p:cNvSpPr>
          <p:nvPr>
            <p:ph type="title"/>
          </p:nvPr>
        </p:nvSpPr>
        <p:spPr/>
        <p:txBody>
          <a:bodyPr>
            <a:normAutofit/>
          </a:bodyPr>
          <a:lstStyle/>
          <a:p>
            <a:r>
              <a:rPr lang="en-US" dirty="0">
                <a:latin typeface="Georgia Pro Cond Light" panose="02040306050405020303" pitchFamily="18" charset="0"/>
              </a:rPr>
              <a:t>Employee Time Report Needs &amp; Development Process</a:t>
            </a:r>
          </a:p>
        </p:txBody>
      </p:sp>
      <p:sp>
        <p:nvSpPr>
          <p:cNvPr id="3" name="Content Placeholder 2">
            <a:extLst>
              <a:ext uri="{FF2B5EF4-FFF2-40B4-BE49-F238E27FC236}">
                <a16:creationId xmlns:a16="http://schemas.microsoft.com/office/drawing/2014/main" id="{CC19B41D-AE6F-6408-FB2A-B40284D2338B}"/>
              </a:ext>
            </a:extLst>
          </p:cNvPr>
          <p:cNvSpPr>
            <a:spLocks noGrp="1"/>
          </p:cNvSpPr>
          <p:nvPr>
            <p:ph idx="1"/>
          </p:nvPr>
        </p:nvSpPr>
        <p:spPr/>
        <p:txBody>
          <a:bodyPr/>
          <a:lstStyle/>
          <a:p>
            <a:r>
              <a:rPr lang="en-US" dirty="0">
                <a:latin typeface="Georgia Pro Cond Light" panose="02040306050405020303" pitchFamily="18" charset="0"/>
              </a:rPr>
              <a:t>The Bacchus winery wanted to know during the last four quarters, how many hours did each employee work?</a:t>
            </a:r>
          </a:p>
          <a:p>
            <a:r>
              <a:rPr lang="en-US" dirty="0">
                <a:latin typeface="Georgia Pro Cond Light" panose="02040306050405020303" pitchFamily="18" charset="0"/>
              </a:rPr>
              <a:t>To achieve this, we first totaled each employee’s work hours by quarter.</a:t>
            </a:r>
          </a:p>
          <a:p>
            <a:r>
              <a:rPr lang="en-US" dirty="0">
                <a:latin typeface="Georgia Pro Cond Light" panose="02040306050405020303" pitchFamily="18" charset="0"/>
              </a:rPr>
              <a:t>We then developed a report that returns a list of employees along with the total hours they worked per quarter. The results are sorted by employee id.</a:t>
            </a:r>
          </a:p>
          <a:p>
            <a:r>
              <a:rPr lang="en-US" dirty="0">
                <a:latin typeface="Georgia Pro Cond Light" panose="02040306050405020303" pitchFamily="18" charset="0"/>
              </a:rPr>
              <a:t>We also created a bar chart displaying the total average hours worked by department over the last four quarters. This provides the winery with insights into whether certain departments are working more hours than others, offering a full year’s perspective on workforce distribution.</a:t>
            </a:r>
          </a:p>
        </p:txBody>
      </p:sp>
    </p:spTree>
    <p:extLst>
      <p:ext uri="{BB962C8B-B14F-4D97-AF65-F5344CB8AC3E}">
        <p14:creationId xmlns:p14="http://schemas.microsoft.com/office/powerpoint/2010/main" val="413950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96C23-A89C-A4DF-4FBF-457441802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E87E4-D951-51F4-FB40-CE2437C9DA22}"/>
              </a:ext>
            </a:extLst>
          </p:cNvPr>
          <p:cNvSpPr>
            <a:spLocks noGrp="1"/>
          </p:cNvSpPr>
          <p:nvPr>
            <p:ph type="title"/>
          </p:nvPr>
        </p:nvSpPr>
        <p:spPr/>
        <p:txBody>
          <a:bodyPr/>
          <a:lstStyle/>
          <a:p>
            <a:r>
              <a:rPr lang="en-US" dirty="0">
                <a:latin typeface="Georgia Pro Cond Light" panose="02040306050405020303" pitchFamily="18" charset="0"/>
              </a:rPr>
              <a:t>Employee Time Reports Overview</a:t>
            </a:r>
          </a:p>
        </p:txBody>
      </p:sp>
      <p:pic>
        <p:nvPicPr>
          <p:cNvPr id="9" name="Content Placeholder 8">
            <a:extLst>
              <a:ext uri="{FF2B5EF4-FFF2-40B4-BE49-F238E27FC236}">
                <a16:creationId xmlns:a16="http://schemas.microsoft.com/office/drawing/2014/main" id="{8DA91149-BDDB-49A2-23A2-2A5A1A304C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191010" y="2606357"/>
            <a:ext cx="2237935" cy="3565525"/>
          </a:xfrm>
        </p:spPr>
      </p:pic>
      <p:pic>
        <p:nvPicPr>
          <p:cNvPr id="5" name="Content Placeholder 4" descr="A graph showing a number of blue bars&#10;&#10;AI-generated content may be incorrect.">
            <a:extLst>
              <a:ext uri="{FF2B5EF4-FFF2-40B4-BE49-F238E27FC236}">
                <a16:creationId xmlns:a16="http://schemas.microsoft.com/office/drawing/2014/main" id="{9421538A-4656-6860-B147-3025F1F913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2363" y="2633663"/>
            <a:ext cx="6640623" cy="3276622"/>
          </a:xfrm>
        </p:spPr>
      </p:pic>
    </p:spTree>
    <p:extLst>
      <p:ext uri="{BB962C8B-B14F-4D97-AF65-F5344CB8AC3E}">
        <p14:creationId xmlns:p14="http://schemas.microsoft.com/office/powerpoint/2010/main" val="269698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39A7-DDC1-963D-8043-D8E2BC15D99D}"/>
              </a:ext>
            </a:extLst>
          </p:cNvPr>
          <p:cNvSpPr>
            <a:spLocks noGrp="1"/>
          </p:cNvSpPr>
          <p:nvPr>
            <p:ph type="title"/>
          </p:nvPr>
        </p:nvSpPr>
        <p:spPr/>
        <p:txBody>
          <a:bodyPr/>
          <a:lstStyle/>
          <a:p>
            <a:r>
              <a:rPr lang="en-US" dirty="0">
                <a:latin typeface="Georgia Pro Cond Light" panose="02040306050405020303" pitchFamily="18" charset="0"/>
              </a:rPr>
              <a:t>CDJ Group Introduction</a:t>
            </a:r>
          </a:p>
        </p:txBody>
      </p:sp>
      <p:graphicFrame>
        <p:nvGraphicFramePr>
          <p:cNvPr id="5" name="Content Placeholder 4">
            <a:extLst>
              <a:ext uri="{FF2B5EF4-FFF2-40B4-BE49-F238E27FC236}">
                <a16:creationId xmlns:a16="http://schemas.microsoft.com/office/drawing/2014/main" id="{E849C637-E0B1-AFD4-EAD2-9FB7DB47D6DC}"/>
              </a:ext>
            </a:extLst>
          </p:cNvPr>
          <p:cNvGraphicFramePr>
            <a:graphicFrameLocks noGrp="1"/>
          </p:cNvGraphicFramePr>
          <p:nvPr>
            <p:ph sz="half" idx="1"/>
            <p:extLst>
              <p:ext uri="{D42A27DB-BD31-4B8C-83A1-F6EECF244321}">
                <p14:modId xmlns:p14="http://schemas.microsoft.com/office/powerpoint/2010/main" val="156787829"/>
              </p:ext>
            </p:extLst>
          </p:nvPr>
        </p:nvGraphicFramePr>
        <p:xfrm>
          <a:off x="660992" y="2262776"/>
          <a:ext cx="3363884" cy="3871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D73691D5-83A4-2BDB-1715-E1C76786DD79}"/>
              </a:ext>
            </a:extLst>
          </p:cNvPr>
          <p:cNvSpPr>
            <a:spLocks noGrp="1"/>
          </p:cNvSpPr>
          <p:nvPr>
            <p:ph sz="half" idx="2"/>
          </p:nvPr>
        </p:nvSpPr>
        <p:spPr>
          <a:xfrm>
            <a:off x="5376672" y="3074995"/>
            <a:ext cx="5832347" cy="2246812"/>
          </a:xfrm>
        </p:spPr>
        <p:txBody>
          <a:bodyPr>
            <a:normAutofit/>
          </a:bodyPr>
          <a:lstStyle/>
          <a:p>
            <a:r>
              <a:rPr lang="en-US" dirty="0">
                <a:latin typeface="Georgia Pro Cond Light" panose="02040306050405020303" pitchFamily="18" charset="0"/>
              </a:rPr>
              <a:t>We worked together as a team, each contributing to the success of our project.</a:t>
            </a:r>
          </a:p>
          <a:p>
            <a:r>
              <a:rPr lang="en-US" dirty="0">
                <a:latin typeface="Georgia Pro Cond Light" panose="02040306050405020303" pitchFamily="18" charset="0"/>
              </a:rPr>
              <a:t>Addressed challenges through regular discussions.</a:t>
            </a:r>
          </a:p>
          <a:p>
            <a:r>
              <a:rPr lang="en-US" dirty="0">
                <a:latin typeface="Georgia Pro Cond Light" panose="02040306050405020303" pitchFamily="18" charset="0"/>
              </a:rPr>
              <a:t>Developed business rules, designed the ERD, built the database schema and tackled the reporting needs.</a:t>
            </a:r>
          </a:p>
        </p:txBody>
      </p:sp>
    </p:spTree>
    <p:extLst>
      <p:ext uri="{BB962C8B-B14F-4D97-AF65-F5344CB8AC3E}">
        <p14:creationId xmlns:p14="http://schemas.microsoft.com/office/powerpoint/2010/main" val="424836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200B0C-AE4B-7385-7D3F-B67D30A8FD19}"/>
              </a:ext>
            </a:extLst>
          </p:cNvPr>
          <p:cNvSpPr>
            <a:spLocks noGrp="1"/>
          </p:cNvSpPr>
          <p:nvPr>
            <p:ph type="title"/>
          </p:nvPr>
        </p:nvSpPr>
        <p:spPr/>
        <p:txBody>
          <a:bodyPr/>
          <a:lstStyle/>
          <a:p>
            <a:r>
              <a:rPr lang="en-US" dirty="0">
                <a:latin typeface="Georgia Pro Cond Light" panose="02040306050405020303" pitchFamily="18" charset="0"/>
              </a:rPr>
              <a:t>Employee Time – Actionable Insights</a:t>
            </a:r>
          </a:p>
        </p:txBody>
      </p:sp>
      <p:sp>
        <p:nvSpPr>
          <p:cNvPr id="6" name="Content Placeholder 5">
            <a:extLst>
              <a:ext uri="{FF2B5EF4-FFF2-40B4-BE49-F238E27FC236}">
                <a16:creationId xmlns:a16="http://schemas.microsoft.com/office/drawing/2014/main" id="{C2CC386E-4233-7453-2A53-5CF877D82055}"/>
              </a:ext>
            </a:extLst>
          </p:cNvPr>
          <p:cNvSpPr>
            <a:spLocks noGrp="1"/>
          </p:cNvSpPr>
          <p:nvPr>
            <p:ph idx="1"/>
          </p:nvPr>
        </p:nvSpPr>
        <p:spPr/>
        <p:txBody>
          <a:bodyPr/>
          <a:lstStyle/>
          <a:p>
            <a:pPr marL="0" indent="0">
              <a:buNone/>
            </a:pPr>
            <a:r>
              <a:rPr lang="en-US" dirty="0">
                <a:latin typeface="Georgia Pro Cond Light" panose="02040306050405020303" pitchFamily="18" charset="0"/>
              </a:rPr>
              <a:t>The Bacchus winery can optimize workforce management by:</a:t>
            </a:r>
          </a:p>
          <a:p>
            <a:pPr lvl="1"/>
            <a:r>
              <a:rPr lang="en-US" dirty="0">
                <a:latin typeface="Georgia Pro Cond Light" panose="02040306050405020303" pitchFamily="18" charset="0"/>
              </a:rPr>
              <a:t>Adjusting work shifts based on department workload trends.</a:t>
            </a:r>
          </a:p>
          <a:p>
            <a:pPr lvl="1"/>
            <a:r>
              <a:rPr lang="en-US" dirty="0">
                <a:latin typeface="Georgia Pro Cond Light" panose="02040306050405020303" pitchFamily="18" charset="0"/>
              </a:rPr>
              <a:t>Identifying excessive overtime and redistribute workload more effectively.</a:t>
            </a:r>
          </a:p>
          <a:p>
            <a:pPr lvl="1"/>
            <a:r>
              <a:rPr lang="en-US" dirty="0">
                <a:latin typeface="Georgia Pro Cond Light" panose="02040306050405020303" pitchFamily="18" charset="0"/>
              </a:rPr>
              <a:t>Allocating resources where they are needed most.</a:t>
            </a:r>
          </a:p>
          <a:p>
            <a:pPr lvl="1"/>
            <a:r>
              <a:rPr lang="en-US" dirty="0">
                <a:latin typeface="Georgia Pro Cond Light" panose="02040306050405020303" pitchFamily="18" charset="0"/>
              </a:rPr>
              <a:t>Preventing burnout by ensuring a balanced distribution of hours.</a:t>
            </a:r>
          </a:p>
          <a:p>
            <a:pPr lvl="1"/>
            <a:r>
              <a:rPr lang="en-US" dirty="0">
                <a:latin typeface="Georgia Pro Cond Light" panose="02040306050405020303" pitchFamily="18" charset="0"/>
              </a:rPr>
              <a:t>Using historical data to forecast labor costs and improve financial planning.</a:t>
            </a:r>
          </a:p>
        </p:txBody>
      </p:sp>
    </p:spTree>
    <p:extLst>
      <p:ext uri="{BB962C8B-B14F-4D97-AF65-F5344CB8AC3E}">
        <p14:creationId xmlns:p14="http://schemas.microsoft.com/office/powerpoint/2010/main" val="137367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DF3D7-6C30-AF5D-41F7-E9347E6AB4B3}"/>
              </a:ext>
            </a:extLst>
          </p:cNvPr>
          <p:cNvSpPr>
            <a:spLocks noGrp="1"/>
          </p:cNvSpPr>
          <p:nvPr>
            <p:ph type="title"/>
          </p:nvPr>
        </p:nvSpPr>
        <p:spPr/>
        <p:txBody>
          <a:bodyPr/>
          <a:lstStyle/>
          <a:p>
            <a:r>
              <a:rPr lang="en-US" dirty="0">
                <a:latin typeface="Georgia Pro Cond Light" panose="02040306050405020303" pitchFamily="18" charset="0"/>
              </a:rPr>
              <a:t>Inventory Tracking Overview</a:t>
            </a:r>
          </a:p>
        </p:txBody>
      </p:sp>
      <p:sp>
        <p:nvSpPr>
          <p:cNvPr id="3" name="Content Placeholder 2">
            <a:extLst>
              <a:ext uri="{FF2B5EF4-FFF2-40B4-BE49-F238E27FC236}">
                <a16:creationId xmlns:a16="http://schemas.microsoft.com/office/drawing/2014/main" id="{B214448E-B18A-A222-ED79-AF113420AAFC}"/>
              </a:ext>
            </a:extLst>
          </p:cNvPr>
          <p:cNvSpPr>
            <a:spLocks noGrp="1"/>
          </p:cNvSpPr>
          <p:nvPr>
            <p:ph sz="half" idx="1"/>
          </p:nvPr>
        </p:nvSpPr>
        <p:spPr>
          <a:xfrm>
            <a:off x="640080" y="2633472"/>
            <a:ext cx="5699762" cy="3566160"/>
          </a:xfrm>
        </p:spPr>
        <p:txBody>
          <a:bodyPr>
            <a:noAutofit/>
          </a:bodyPr>
          <a:lstStyle/>
          <a:p>
            <a:r>
              <a:rPr lang="en-US" sz="1800" dirty="0">
                <a:latin typeface="Georgia Pro Cond Light" panose="02040306050405020303" pitchFamily="18" charset="0"/>
              </a:rPr>
              <a:t>The Bacchus winery indicated that inventory tracking was a challenge for them. Although this was not listed as one of the data needs for the case study, the CDJ team wanted to demonstrate how the system could monitor these levels. </a:t>
            </a:r>
          </a:p>
          <a:p>
            <a:r>
              <a:rPr lang="en-US" sz="1800" dirty="0">
                <a:latin typeface="Georgia Pro Cond Light" panose="02040306050405020303" pitchFamily="18" charset="0"/>
              </a:rPr>
              <a:t>We created an Inventory Tracking report that calculates the total quantity sold for each wine based on sale transactions and displays the remaining stock.</a:t>
            </a:r>
          </a:p>
          <a:p>
            <a:r>
              <a:rPr lang="en-US" sz="1800" dirty="0">
                <a:latin typeface="Georgia Pro Cond Light" panose="02040306050405020303" pitchFamily="18" charset="0"/>
              </a:rPr>
              <a:t>While not implemented, a further enhancement could be a stored procedure that automatically updates stock levels in real-time after each sale, reducing manual tracking.</a:t>
            </a:r>
          </a:p>
        </p:txBody>
      </p:sp>
      <p:pic>
        <p:nvPicPr>
          <p:cNvPr id="6" name="Content Placeholder 5" descr="A black and white screen with numbers&#10;&#10;AI-generated content may be incorrect.">
            <a:extLst>
              <a:ext uri="{FF2B5EF4-FFF2-40B4-BE49-F238E27FC236}">
                <a16:creationId xmlns:a16="http://schemas.microsoft.com/office/drawing/2014/main" id="{AB69F79D-178F-EE2F-B94F-F4162A0F74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5532" y="3429000"/>
            <a:ext cx="5317225" cy="1345019"/>
          </a:xfrm>
        </p:spPr>
      </p:pic>
    </p:spTree>
    <p:extLst>
      <p:ext uri="{BB962C8B-B14F-4D97-AF65-F5344CB8AC3E}">
        <p14:creationId xmlns:p14="http://schemas.microsoft.com/office/powerpoint/2010/main" val="328112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E4453-E91B-6625-DAE4-AFDC55334444}"/>
              </a:ext>
            </a:extLst>
          </p:cNvPr>
          <p:cNvSpPr>
            <a:spLocks noGrp="1"/>
          </p:cNvSpPr>
          <p:nvPr>
            <p:ph type="title"/>
          </p:nvPr>
        </p:nvSpPr>
        <p:spPr/>
        <p:txBody>
          <a:bodyPr/>
          <a:lstStyle/>
          <a:p>
            <a:r>
              <a:rPr lang="en-US" dirty="0">
                <a:latin typeface="Georgia Pro Cond Light" panose="02040306050405020303" pitchFamily="18" charset="0"/>
              </a:rPr>
              <a:t>Expanding Distributor &amp; Wine Relationships</a:t>
            </a:r>
          </a:p>
        </p:txBody>
      </p:sp>
      <p:sp>
        <p:nvSpPr>
          <p:cNvPr id="6" name="Content Placeholder 5">
            <a:extLst>
              <a:ext uri="{FF2B5EF4-FFF2-40B4-BE49-F238E27FC236}">
                <a16:creationId xmlns:a16="http://schemas.microsoft.com/office/drawing/2014/main" id="{F29ADD09-7B7A-F759-7A20-0C6433768002}"/>
              </a:ext>
            </a:extLst>
          </p:cNvPr>
          <p:cNvSpPr>
            <a:spLocks noGrp="1"/>
          </p:cNvSpPr>
          <p:nvPr>
            <p:ph idx="1"/>
          </p:nvPr>
        </p:nvSpPr>
        <p:spPr/>
        <p:txBody>
          <a:bodyPr>
            <a:normAutofit fontScale="92500" lnSpcReduction="20000"/>
          </a:bodyPr>
          <a:lstStyle/>
          <a:p>
            <a:pPr marL="0" indent="0">
              <a:buNone/>
            </a:pPr>
            <a:r>
              <a:rPr lang="en-US" dirty="0">
                <a:latin typeface="Georgia Pro Cond Light" panose="02040306050405020303" pitchFamily="18" charset="0"/>
              </a:rPr>
              <a:t>Current Setup</a:t>
            </a:r>
          </a:p>
          <a:p>
            <a:pPr lvl="1"/>
            <a:r>
              <a:rPr lang="en-US" dirty="0">
                <a:latin typeface="Georgia Pro Cond Light" panose="02040306050405020303" pitchFamily="18" charset="0"/>
              </a:rPr>
              <a:t>Each distributor can make multiple purchases.</a:t>
            </a:r>
          </a:p>
          <a:p>
            <a:pPr lvl="1"/>
            <a:r>
              <a:rPr lang="en-US" dirty="0">
                <a:latin typeface="Georgia Pro Cond Light" panose="02040306050405020303" pitchFamily="18" charset="0"/>
              </a:rPr>
              <a:t>Each individual sale only includes one type of wine. </a:t>
            </a:r>
          </a:p>
          <a:p>
            <a:pPr lvl="1"/>
            <a:r>
              <a:rPr lang="en-US" dirty="0">
                <a:latin typeface="Georgia Pro Cond Light" panose="02040306050405020303" pitchFamily="18" charset="0"/>
              </a:rPr>
              <a:t>A distributor is not restricted in purchasing a specific wine, they can buy different wines across multiple sales. </a:t>
            </a:r>
          </a:p>
          <a:p>
            <a:pPr lvl="1"/>
            <a:r>
              <a:rPr lang="en-US" dirty="0">
                <a:latin typeface="Georgia Pro Cond Light" panose="02040306050405020303" pitchFamily="18" charset="0"/>
              </a:rPr>
              <a:t>This relationship is one-to-many (one distributor </a:t>
            </a:r>
            <a:r>
              <a:rPr lang="en-US" dirty="0">
                <a:latin typeface="Georgia Pro Cond Light" panose="02040306050405020303" pitchFamily="18" charset="0"/>
                <a:sym typeface="Wingdings" panose="05000000000000000000" pitchFamily="2" charset="2"/>
              </a:rPr>
              <a:t> multiple sales, each for a single wine).</a:t>
            </a:r>
          </a:p>
          <a:p>
            <a:pPr marL="0" indent="0">
              <a:buNone/>
            </a:pPr>
            <a:r>
              <a:rPr lang="en-US" dirty="0">
                <a:latin typeface="Georgia Pro Cond Light" panose="02040306050405020303" pitchFamily="18" charset="0"/>
                <a:sym typeface="Wingdings" panose="05000000000000000000" pitchFamily="2" charset="2"/>
              </a:rPr>
              <a:t>Future Change</a:t>
            </a:r>
          </a:p>
          <a:p>
            <a:pPr lvl="1"/>
            <a:r>
              <a:rPr lang="en-US" dirty="0">
                <a:latin typeface="Georgia Pro Cond Light" panose="02040306050405020303" pitchFamily="18" charset="0"/>
                <a:sym typeface="Wingdings" panose="05000000000000000000" pitchFamily="2" charset="2"/>
              </a:rPr>
              <a:t>If the business needs evolve, distributors may need to purchase multiple wine types within a single sale.</a:t>
            </a:r>
          </a:p>
          <a:p>
            <a:pPr lvl="1"/>
            <a:r>
              <a:rPr lang="en-US" dirty="0">
                <a:latin typeface="Georgia Pro Cond Light" panose="02040306050405020303" pitchFamily="18" charset="0"/>
                <a:sym typeface="Wingdings" panose="05000000000000000000" pitchFamily="2" charset="2"/>
              </a:rPr>
              <a:t>This shift would change the relationship from one-to-many to many-to-many, requiring adjustments to the database structure.</a:t>
            </a:r>
          </a:p>
          <a:p>
            <a:pPr lvl="1"/>
            <a:r>
              <a:rPr lang="en-US" dirty="0">
                <a:latin typeface="Georgia Pro Cond Light" panose="02040306050405020303" pitchFamily="18" charset="0"/>
                <a:sym typeface="Wingdings" panose="05000000000000000000" pitchFamily="2" charset="2"/>
              </a:rPr>
              <a:t>A many-to-many setup would allow a single sale to include multiple wine types, improving flexibility in order processing.</a:t>
            </a:r>
            <a:endParaRPr lang="en-US" dirty="0">
              <a:latin typeface="Georgia Pro Cond Light" panose="02040306050405020303" pitchFamily="18" charset="0"/>
            </a:endParaRPr>
          </a:p>
        </p:txBody>
      </p:sp>
    </p:spTree>
    <p:extLst>
      <p:ext uri="{BB962C8B-B14F-4D97-AF65-F5344CB8AC3E}">
        <p14:creationId xmlns:p14="http://schemas.microsoft.com/office/powerpoint/2010/main" val="744824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D8B9-9802-6A7A-7EC0-1EE8BCA894AC}"/>
              </a:ext>
            </a:extLst>
          </p:cNvPr>
          <p:cNvSpPr>
            <a:spLocks noGrp="1"/>
          </p:cNvSpPr>
          <p:nvPr>
            <p:ph type="title"/>
          </p:nvPr>
        </p:nvSpPr>
        <p:spPr/>
        <p:txBody>
          <a:bodyPr/>
          <a:lstStyle/>
          <a:p>
            <a:r>
              <a:rPr lang="en-US">
                <a:latin typeface="Georgia Pro Cond Light" panose="02040306050405020303" pitchFamily="18" charset="0"/>
              </a:rPr>
              <a:t>Conclusion and Takeaways</a:t>
            </a:r>
            <a:endParaRPr lang="en-US" dirty="0">
              <a:latin typeface="Georgia Pro Cond Light" panose="02040306050405020303" pitchFamily="18" charset="0"/>
            </a:endParaRPr>
          </a:p>
        </p:txBody>
      </p:sp>
      <p:sp>
        <p:nvSpPr>
          <p:cNvPr id="3" name="Content Placeholder 2">
            <a:extLst>
              <a:ext uri="{FF2B5EF4-FFF2-40B4-BE49-F238E27FC236}">
                <a16:creationId xmlns:a16="http://schemas.microsoft.com/office/drawing/2014/main" id="{F56FD8D4-33D8-C013-34C9-CAD9DBD2BB62}"/>
              </a:ext>
            </a:extLst>
          </p:cNvPr>
          <p:cNvSpPr>
            <a:spLocks noGrp="1"/>
          </p:cNvSpPr>
          <p:nvPr>
            <p:ph idx="1"/>
          </p:nvPr>
        </p:nvSpPr>
        <p:spPr/>
        <p:txBody>
          <a:bodyPr>
            <a:normAutofit/>
          </a:bodyPr>
          <a:lstStyle/>
          <a:p>
            <a:pPr marL="0" indent="0">
              <a:buNone/>
            </a:pPr>
            <a:r>
              <a:rPr lang="en-US" dirty="0">
                <a:latin typeface="Georgia Pro Cond Light" panose="02040306050405020303" pitchFamily="18" charset="0"/>
              </a:rPr>
              <a:t>Project Success</a:t>
            </a:r>
          </a:p>
          <a:p>
            <a:pPr lvl="1"/>
            <a:r>
              <a:rPr lang="en-US" dirty="0">
                <a:latin typeface="Georgia Pro Cond Light" panose="02040306050405020303" pitchFamily="18" charset="0"/>
              </a:rPr>
              <a:t>Developed a structured, optimized database to enhance inventory management, order processing and business tracking.</a:t>
            </a:r>
          </a:p>
          <a:p>
            <a:pPr lvl="1"/>
            <a:r>
              <a:rPr lang="en-US" dirty="0">
                <a:latin typeface="Georgia Pro Cond Light" panose="02040306050405020303" pitchFamily="18" charset="0"/>
              </a:rPr>
              <a:t>Ensured data integrity, efficiency and scalability for future business growth.</a:t>
            </a:r>
          </a:p>
          <a:p>
            <a:pPr marL="0" indent="0">
              <a:buNone/>
            </a:pPr>
            <a:r>
              <a:rPr lang="en-US" dirty="0">
                <a:latin typeface="Georgia Pro Cond Light" panose="02040306050405020303" pitchFamily="18" charset="0"/>
              </a:rPr>
              <a:t>Lessons Learned</a:t>
            </a:r>
          </a:p>
          <a:p>
            <a:pPr lvl="1"/>
            <a:r>
              <a:rPr lang="en-US" dirty="0">
                <a:latin typeface="Georgia Pro Cond Light" panose="02040306050405020303" pitchFamily="18" charset="0"/>
              </a:rPr>
              <a:t>Importance of clear business rules and well-defined ERD design.</a:t>
            </a:r>
          </a:p>
          <a:p>
            <a:pPr lvl="1"/>
            <a:r>
              <a:rPr lang="en-US" dirty="0">
                <a:latin typeface="Georgia Pro Cond Light" panose="02040306050405020303" pitchFamily="18" charset="0"/>
              </a:rPr>
              <a:t>The importance of normalization in reducing redundancy and improving database efficiency.</a:t>
            </a:r>
          </a:p>
          <a:p>
            <a:pPr lvl="1"/>
            <a:r>
              <a:rPr lang="en-US" dirty="0">
                <a:latin typeface="Georgia Pro Cond Light" panose="02040306050405020303" pitchFamily="18" charset="0"/>
              </a:rPr>
              <a:t>The impact of overlooking many-to-many relationships during initial design.</a:t>
            </a:r>
          </a:p>
        </p:txBody>
      </p:sp>
    </p:spTree>
    <p:extLst>
      <p:ext uri="{BB962C8B-B14F-4D97-AF65-F5344CB8AC3E}">
        <p14:creationId xmlns:p14="http://schemas.microsoft.com/office/powerpoint/2010/main" val="1778272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06C13-95D9-C38B-0D4F-3C86EEDF1FF8}"/>
              </a:ext>
            </a:extLst>
          </p:cNvPr>
          <p:cNvSpPr>
            <a:spLocks noGrp="1"/>
          </p:cNvSpPr>
          <p:nvPr>
            <p:ph type="title"/>
          </p:nvPr>
        </p:nvSpPr>
        <p:spPr>
          <a:xfrm>
            <a:off x="914400" y="2599660"/>
            <a:ext cx="6592186" cy="2884107"/>
          </a:xfrm>
        </p:spPr>
        <p:txBody>
          <a:bodyPr vert="horz" lIns="91440" tIns="45720" rIns="91440" bIns="45720" rtlCol="0" anchor="b">
            <a:normAutofit/>
          </a:bodyPr>
          <a:lstStyle/>
          <a:p>
            <a:r>
              <a:rPr lang="en-US" sz="5400" dirty="0">
                <a:latin typeface="Georgia Pro Cond Light" panose="02040306050405020303" pitchFamily="18" charset="0"/>
              </a:rPr>
              <a:t>Thank you!</a:t>
            </a:r>
          </a:p>
        </p:txBody>
      </p:sp>
      <p:cxnSp>
        <p:nvCxnSpPr>
          <p:cNvPr id="36" name="Straight Connector 35">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5832631"/>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1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eap of used corks">
            <a:extLst>
              <a:ext uri="{FF2B5EF4-FFF2-40B4-BE49-F238E27FC236}">
                <a16:creationId xmlns:a16="http://schemas.microsoft.com/office/drawing/2014/main" id="{1F09B72B-B718-D209-95B7-7AA3906D1C66}"/>
              </a:ext>
            </a:extLst>
          </p:cNvPr>
          <p:cNvPicPr>
            <a:picLocks noChangeAspect="1"/>
          </p:cNvPicPr>
          <p:nvPr/>
        </p:nvPicPr>
        <p:blipFill>
          <a:blip r:embed="rId2"/>
          <a:srcRect l="22245" r="30472"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9C2E6C-2B5E-02D3-93B2-74AD6130B53C}"/>
              </a:ext>
            </a:extLst>
          </p:cNvPr>
          <p:cNvSpPr>
            <a:spLocks noGrp="1"/>
          </p:cNvSpPr>
          <p:nvPr>
            <p:ph type="title"/>
          </p:nvPr>
        </p:nvSpPr>
        <p:spPr>
          <a:xfrm>
            <a:off x="5496821" y="1371600"/>
            <a:ext cx="6034187" cy="1097280"/>
          </a:xfrm>
        </p:spPr>
        <p:txBody>
          <a:bodyPr>
            <a:normAutofit/>
          </a:bodyPr>
          <a:lstStyle/>
          <a:p>
            <a:r>
              <a:rPr lang="en-US" dirty="0">
                <a:latin typeface="Georgia Pro Cond Light" panose="02040306050405020303" pitchFamily="18" charset="0"/>
              </a:rPr>
              <a:t>Case Study Background</a:t>
            </a:r>
          </a:p>
        </p:txBody>
      </p:sp>
      <p:sp>
        <p:nvSpPr>
          <p:cNvPr id="3" name="Content Placeholder 2">
            <a:extLst>
              <a:ext uri="{FF2B5EF4-FFF2-40B4-BE49-F238E27FC236}">
                <a16:creationId xmlns:a16="http://schemas.microsoft.com/office/drawing/2014/main" id="{047F14AD-3AB4-D7C1-3DF2-CFC5C06841AB}"/>
              </a:ext>
            </a:extLst>
          </p:cNvPr>
          <p:cNvSpPr>
            <a:spLocks noGrp="1"/>
          </p:cNvSpPr>
          <p:nvPr>
            <p:ph idx="1"/>
          </p:nvPr>
        </p:nvSpPr>
        <p:spPr>
          <a:xfrm>
            <a:off x="5496821" y="2633236"/>
            <a:ext cx="6034187" cy="3664687"/>
          </a:xfrm>
        </p:spPr>
        <p:txBody>
          <a:bodyPr>
            <a:normAutofit/>
          </a:bodyPr>
          <a:lstStyle/>
          <a:p>
            <a:pPr>
              <a:lnSpc>
                <a:spcPct val="110000"/>
              </a:lnSpc>
            </a:pPr>
            <a:r>
              <a:rPr lang="en-US" sz="1700" dirty="0">
                <a:latin typeface="Georgia Pro Cond Light" panose="02040306050405020303" pitchFamily="18" charset="0"/>
              </a:rPr>
              <a:t>Stan &amp; Davis Bacchus inherited the winery three years ago.</a:t>
            </a:r>
          </a:p>
          <a:p>
            <a:pPr>
              <a:lnSpc>
                <a:spcPct val="110000"/>
              </a:lnSpc>
            </a:pPr>
            <a:r>
              <a:rPr lang="en-US" sz="1700" dirty="0">
                <a:latin typeface="Georgia Pro Cond Light" panose="02040306050405020303" pitchFamily="18" charset="0"/>
              </a:rPr>
              <a:t>Retained all staff to maintain stability.</a:t>
            </a:r>
          </a:p>
          <a:p>
            <a:pPr>
              <a:lnSpc>
                <a:spcPct val="110000"/>
              </a:lnSpc>
            </a:pPr>
            <a:r>
              <a:rPr lang="en-US" sz="1700" dirty="0">
                <a:latin typeface="Georgia Pro Cond Light" panose="02040306050405020303" pitchFamily="18" charset="0"/>
              </a:rPr>
              <a:t>Produces Merlot, Cabernet, Chablis &amp; Chardonnay wines.</a:t>
            </a:r>
          </a:p>
          <a:p>
            <a:pPr>
              <a:lnSpc>
                <a:spcPct val="110000"/>
              </a:lnSpc>
            </a:pPr>
            <a:r>
              <a:rPr lang="en-US" sz="1700" dirty="0">
                <a:latin typeface="Georgia Pro Cond Light" panose="02040306050405020303" pitchFamily="18" charset="0"/>
              </a:rPr>
              <a:t>Orders supplies (bottles &amp; corks, labels &amp; boxes, vats &amp; tubing) from three suppliers.</a:t>
            </a:r>
          </a:p>
          <a:p>
            <a:pPr>
              <a:lnSpc>
                <a:spcPct val="110000"/>
              </a:lnSpc>
            </a:pPr>
            <a:r>
              <a:rPr lang="en-US" sz="1700" dirty="0">
                <a:latin typeface="Georgia Pro Cond Light" panose="02040306050405020303" pitchFamily="18" charset="0"/>
              </a:rPr>
              <a:t>Challenges: Inventory tracking &amp; order management need improvement.</a:t>
            </a:r>
          </a:p>
          <a:p>
            <a:pPr>
              <a:lnSpc>
                <a:spcPct val="110000"/>
              </a:lnSpc>
            </a:pPr>
            <a:r>
              <a:rPr lang="en-US" sz="1700" dirty="0">
                <a:latin typeface="Georgia Pro Cond Light" panose="02040306050405020303" pitchFamily="18" charset="0"/>
              </a:rPr>
              <a:t>Goal: Implement online systems for supply orders &amp; distributor tracking.</a:t>
            </a:r>
          </a:p>
        </p:txBody>
      </p:sp>
    </p:spTree>
    <p:extLst>
      <p:ext uri="{BB962C8B-B14F-4D97-AF65-F5344CB8AC3E}">
        <p14:creationId xmlns:p14="http://schemas.microsoft.com/office/powerpoint/2010/main" val="232535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EBE387-D7D5-D263-4F3C-06BD6778FB74}"/>
              </a:ext>
            </a:extLst>
          </p:cNvPr>
          <p:cNvPicPr>
            <a:picLocks noChangeAspect="1"/>
          </p:cNvPicPr>
          <p:nvPr/>
        </p:nvPicPr>
        <p:blipFill>
          <a:blip r:embed="rId2">
            <a:extLst>
              <a:ext uri="{28A0092B-C50C-407E-A947-70E740481C1C}">
                <a14:useLocalDpi xmlns:a14="http://schemas.microsoft.com/office/drawing/2010/main" val="0"/>
              </a:ext>
            </a:extLst>
          </a:blip>
          <a:srcRect l="26411" r="26411"/>
          <a:stretch/>
        </p:blipFill>
        <p:spPr>
          <a:xfrm>
            <a:off x="20" y="10"/>
            <a:ext cx="4857871" cy="6857990"/>
          </a:xfrm>
          <a:prstGeom prst="rect">
            <a:avLst/>
          </a:prstGeom>
        </p:spPr>
      </p:pic>
      <p:cxnSp>
        <p:nvCxnSpPr>
          <p:cNvPr id="18" name="Straight Connector 17">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6E2AFD-FEC3-D343-F06C-C80CA14B676B}"/>
              </a:ext>
            </a:extLst>
          </p:cNvPr>
          <p:cNvSpPr>
            <a:spLocks noGrp="1"/>
          </p:cNvSpPr>
          <p:nvPr>
            <p:ph type="title"/>
          </p:nvPr>
        </p:nvSpPr>
        <p:spPr>
          <a:xfrm>
            <a:off x="5496821" y="1371600"/>
            <a:ext cx="6034187" cy="1097280"/>
          </a:xfrm>
        </p:spPr>
        <p:txBody>
          <a:bodyPr>
            <a:noAutofit/>
          </a:bodyPr>
          <a:lstStyle/>
          <a:p>
            <a:pPr>
              <a:lnSpc>
                <a:spcPct val="90000"/>
              </a:lnSpc>
            </a:pPr>
            <a:r>
              <a:rPr lang="en-US" dirty="0">
                <a:latin typeface="Georgia Pro Cond Light" panose="02040306050405020303" pitchFamily="18" charset="0"/>
              </a:rPr>
              <a:t>Case Study – Data Needs</a:t>
            </a:r>
          </a:p>
        </p:txBody>
      </p:sp>
      <p:sp>
        <p:nvSpPr>
          <p:cNvPr id="3" name="Content Placeholder 2">
            <a:extLst>
              <a:ext uri="{FF2B5EF4-FFF2-40B4-BE49-F238E27FC236}">
                <a16:creationId xmlns:a16="http://schemas.microsoft.com/office/drawing/2014/main" id="{17CB40D0-2676-F7D9-C254-70B54D5DA7B9}"/>
              </a:ext>
            </a:extLst>
          </p:cNvPr>
          <p:cNvSpPr>
            <a:spLocks noGrp="1"/>
          </p:cNvSpPr>
          <p:nvPr>
            <p:ph idx="1"/>
          </p:nvPr>
        </p:nvSpPr>
        <p:spPr>
          <a:xfrm>
            <a:off x="5496821" y="2633236"/>
            <a:ext cx="6034187" cy="3664687"/>
          </a:xfrm>
        </p:spPr>
        <p:txBody>
          <a:bodyPr>
            <a:normAutofit/>
          </a:bodyPr>
          <a:lstStyle/>
          <a:p>
            <a:r>
              <a:rPr lang="en-US" dirty="0">
                <a:latin typeface="Georgia Pro Cond Light" panose="02040306050405020303" pitchFamily="18" charset="0"/>
              </a:rPr>
              <a:t>Supplier Reliability – On-time deliveries? Delays? Monthly reports needed.</a:t>
            </a:r>
          </a:p>
          <a:p>
            <a:r>
              <a:rPr lang="en-US" dirty="0">
                <a:latin typeface="Georgia Pro Cond Light" panose="02040306050405020303" pitchFamily="18" charset="0"/>
              </a:rPr>
              <a:t>Wine Sales – Performance of each wine &amp; distributor assignments.</a:t>
            </a:r>
          </a:p>
          <a:p>
            <a:r>
              <a:rPr lang="en-US" dirty="0">
                <a:latin typeface="Georgia Pro Cond Light" panose="02040306050405020303" pitchFamily="18" charset="0"/>
              </a:rPr>
              <a:t>Employee Hours – Total work hours per employee over the past year.</a:t>
            </a:r>
          </a:p>
        </p:txBody>
      </p:sp>
    </p:spTree>
    <p:extLst>
      <p:ext uri="{BB962C8B-B14F-4D97-AF65-F5344CB8AC3E}">
        <p14:creationId xmlns:p14="http://schemas.microsoft.com/office/powerpoint/2010/main" val="180483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CAD1B8-9280-C0C5-A3A4-B8237C0C05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753" r="26753"/>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AFC952-E503-C943-C725-85B058DEEC37}"/>
              </a:ext>
            </a:extLst>
          </p:cNvPr>
          <p:cNvSpPr>
            <a:spLocks noGrp="1"/>
          </p:cNvSpPr>
          <p:nvPr>
            <p:ph type="title"/>
          </p:nvPr>
        </p:nvSpPr>
        <p:spPr>
          <a:xfrm>
            <a:off x="5496821" y="1371600"/>
            <a:ext cx="6034187" cy="1097280"/>
          </a:xfrm>
        </p:spPr>
        <p:txBody>
          <a:bodyPr>
            <a:normAutofit/>
          </a:bodyPr>
          <a:lstStyle/>
          <a:p>
            <a:r>
              <a:rPr lang="en-US" dirty="0">
                <a:latin typeface="Georgia Pro Cond Light" panose="02040306050405020303" pitchFamily="18" charset="0"/>
              </a:rPr>
              <a:t>Business Rules</a:t>
            </a:r>
          </a:p>
        </p:txBody>
      </p:sp>
      <p:sp>
        <p:nvSpPr>
          <p:cNvPr id="3" name="Content Placeholder 2">
            <a:extLst>
              <a:ext uri="{FF2B5EF4-FFF2-40B4-BE49-F238E27FC236}">
                <a16:creationId xmlns:a16="http://schemas.microsoft.com/office/drawing/2014/main" id="{062DE3F8-2F2E-19CE-6812-B4C745236FF1}"/>
              </a:ext>
            </a:extLst>
          </p:cNvPr>
          <p:cNvSpPr>
            <a:spLocks noGrp="1"/>
          </p:cNvSpPr>
          <p:nvPr>
            <p:ph idx="1"/>
          </p:nvPr>
        </p:nvSpPr>
        <p:spPr>
          <a:xfrm>
            <a:off x="5496821" y="2633236"/>
            <a:ext cx="6034187" cy="3664687"/>
          </a:xfrm>
        </p:spPr>
        <p:txBody>
          <a:bodyPr>
            <a:normAutofit fontScale="92500" lnSpcReduction="20000"/>
          </a:bodyPr>
          <a:lstStyle/>
          <a:p>
            <a:pPr>
              <a:lnSpc>
                <a:spcPct val="110000"/>
              </a:lnSpc>
            </a:pPr>
            <a:r>
              <a:rPr lang="en-US" sz="1400" dirty="0">
                <a:latin typeface="Georgia Pro Cond Light" panose="02040306050405020303" pitchFamily="18" charset="0"/>
              </a:rPr>
              <a:t>A WINERY has multiple EMPLOYEES</a:t>
            </a:r>
          </a:p>
          <a:p>
            <a:pPr>
              <a:lnSpc>
                <a:spcPct val="110000"/>
              </a:lnSpc>
            </a:pPr>
            <a:r>
              <a:rPr lang="en-US" sz="1400" dirty="0">
                <a:latin typeface="Georgia Pro Cond Light" panose="02040306050405020303" pitchFamily="18" charset="0"/>
              </a:rPr>
              <a:t>A WINERY buys multiple SUPPLIES</a:t>
            </a:r>
          </a:p>
          <a:p>
            <a:pPr>
              <a:lnSpc>
                <a:spcPct val="110000"/>
              </a:lnSpc>
            </a:pPr>
            <a:r>
              <a:rPr lang="en-US" sz="1400" dirty="0">
                <a:latin typeface="Georgia Pro Cond Light" panose="02040306050405020303" pitchFamily="18" charset="0"/>
              </a:rPr>
              <a:t>A WINERY produces multiple WINES</a:t>
            </a:r>
          </a:p>
          <a:p>
            <a:pPr>
              <a:lnSpc>
                <a:spcPct val="110000"/>
              </a:lnSpc>
            </a:pPr>
            <a:r>
              <a:rPr lang="en-US" sz="1400" dirty="0">
                <a:latin typeface="Georgia Pro Cond Light" panose="02040306050405020303" pitchFamily="18" charset="0"/>
              </a:rPr>
              <a:t>A WINERY records SALES transactions</a:t>
            </a:r>
          </a:p>
          <a:p>
            <a:pPr>
              <a:lnSpc>
                <a:spcPct val="110000"/>
              </a:lnSpc>
            </a:pPr>
            <a:r>
              <a:rPr lang="en-US" sz="1400" dirty="0">
                <a:latin typeface="Georgia Pro Cond Light" panose="02040306050405020303" pitchFamily="18" charset="0"/>
              </a:rPr>
              <a:t>A SUPPLY is provided by one SUPPLIER</a:t>
            </a:r>
          </a:p>
          <a:p>
            <a:pPr>
              <a:lnSpc>
                <a:spcPct val="110000"/>
              </a:lnSpc>
            </a:pPr>
            <a:r>
              <a:rPr lang="en-US" sz="1400" dirty="0">
                <a:latin typeface="Georgia Pro Cond Light" panose="02040306050405020303" pitchFamily="18" charset="0"/>
              </a:rPr>
              <a:t>Each SUPPLIER provides one or more SUPPLIES</a:t>
            </a:r>
          </a:p>
          <a:p>
            <a:pPr>
              <a:lnSpc>
                <a:spcPct val="110000"/>
              </a:lnSpc>
            </a:pPr>
            <a:r>
              <a:rPr lang="en-US" sz="1400" dirty="0">
                <a:latin typeface="Georgia Pro Cond Light" panose="02040306050405020303" pitchFamily="18" charset="0"/>
              </a:rPr>
              <a:t>A WINE can be sold multiple times</a:t>
            </a:r>
          </a:p>
          <a:p>
            <a:pPr>
              <a:lnSpc>
                <a:spcPct val="110000"/>
              </a:lnSpc>
            </a:pPr>
            <a:r>
              <a:rPr lang="en-US" sz="1400" dirty="0">
                <a:latin typeface="Georgia Pro Cond Light" panose="02040306050405020303" pitchFamily="18" charset="0"/>
              </a:rPr>
              <a:t>A SALE transaction includes one specific WINE</a:t>
            </a:r>
          </a:p>
          <a:p>
            <a:pPr>
              <a:lnSpc>
                <a:spcPct val="110000"/>
              </a:lnSpc>
            </a:pPr>
            <a:r>
              <a:rPr lang="en-US" sz="1400" dirty="0">
                <a:latin typeface="Georgia Pro Cond Light" panose="02040306050405020303" pitchFamily="18" charset="0"/>
              </a:rPr>
              <a:t>A SALE is made to one DISTRIBUTOR</a:t>
            </a:r>
          </a:p>
          <a:p>
            <a:pPr>
              <a:lnSpc>
                <a:spcPct val="110000"/>
              </a:lnSpc>
            </a:pPr>
            <a:r>
              <a:rPr lang="en-US" sz="1400" dirty="0">
                <a:latin typeface="Georgia Pro Cond Light" panose="02040306050405020303" pitchFamily="18" charset="0"/>
              </a:rPr>
              <a:t>A DISTRIBUTOR can purchase multiple types of WINE, but each sale transaction includes only one WINE</a:t>
            </a:r>
          </a:p>
          <a:p>
            <a:pPr>
              <a:lnSpc>
                <a:spcPct val="110000"/>
              </a:lnSpc>
            </a:pPr>
            <a:r>
              <a:rPr lang="en-US" sz="1400" dirty="0">
                <a:latin typeface="Georgia Pro Cond Light" panose="02040306050405020303" pitchFamily="18" charset="0"/>
              </a:rPr>
              <a:t>Each EMPLOYEE has a recorded number of hours worked</a:t>
            </a:r>
          </a:p>
        </p:txBody>
      </p:sp>
    </p:spTree>
    <p:extLst>
      <p:ext uri="{BB962C8B-B14F-4D97-AF65-F5344CB8AC3E}">
        <p14:creationId xmlns:p14="http://schemas.microsoft.com/office/powerpoint/2010/main" val="1358668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EC9A51-571F-D0E5-0EAB-9FB67B09C9F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8E6BDF-302E-0897-4C1D-E61CF2C99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847B88-6E1F-60DC-A308-8DD98180B22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88" r="26388"/>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FCB8D1C0-3D56-9BAE-8006-3E7669839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ABF572-D88E-F8F6-7785-36AC12D7FC88}"/>
              </a:ext>
            </a:extLst>
          </p:cNvPr>
          <p:cNvSpPr>
            <a:spLocks noGrp="1"/>
          </p:cNvSpPr>
          <p:nvPr>
            <p:ph type="title"/>
          </p:nvPr>
        </p:nvSpPr>
        <p:spPr>
          <a:xfrm>
            <a:off x="5496821" y="1371600"/>
            <a:ext cx="6034187" cy="1097280"/>
          </a:xfrm>
        </p:spPr>
        <p:txBody>
          <a:bodyPr>
            <a:normAutofit/>
          </a:bodyPr>
          <a:lstStyle/>
          <a:p>
            <a:r>
              <a:rPr lang="en-US" dirty="0">
                <a:latin typeface="Georgia Pro Cond Light" panose="02040306050405020303" pitchFamily="18" charset="0"/>
              </a:rPr>
              <a:t>Assumptions Made</a:t>
            </a:r>
          </a:p>
        </p:txBody>
      </p:sp>
      <p:sp>
        <p:nvSpPr>
          <p:cNvPr id="3" name="Content Placeholder 2">
            <a:extLst>
              <a:ext uri="{FF2B5EF4-FFF2-40B4-BE49-F238E27FC236}">
                <a16:creationId xmlns:a16="http://schemas.microsoft.com/office/drawing/2014/main" id="{67EC7E3A-68A7-A39B-D30C-C0C0B432A3DB}"/>
              </a:ext>
            </a:extLst>
          </p:cNvPr>
          <p:cNvSpPr>
            <a:spLocks noGrp="1"/>
          </p:cNvSpPr>
          <p:nvPr>
            <p:ph idx="1"/>
          </p:nvPr>
        </p:nvSpPr>
        <p:spPr>
          <a:xfrm>
            <a:off x="5496821" y="2633236"/>
            <a:ext cx="6034187" cy="3664687"/>
          </a:xfrm>
        </p:spPr>
        <p:txBody>
          <a:bodyPr>
            <a:normAutofit fontScale="92500" lnSpcReduction="20000"/>
          </a:bodyPr>
          <a:lstStyle/>
          <a:p>
            <a:pPr>
              <a:lnSpc>
                <a:spcPct val="110000"/>
              </a:lnSpc>
            </a:pPr>
            <a:r>
              <a:rPr lang="en-US" sz="1400" dirty="0">
                <a:latin typeface="Georgia Pro Cond Light" panose="02040306050405020303" pitchFamily="18" charset="0"/>
              </a:rPr>
              <a:t>The winery operates with the assumption that each winery must have at least one employee but can exist without producing wine initially. </a:t>
            </a:r>
          </a:p>
          <a:p>
            <a:pPr>
              <a:lnSpc>
                <a:spcPct val="110000"/>
              </a:lnSpc>
            </a:pPr>
            <a:r>
              <a:rPr lang="en-US" sz="1400" dirty="0">
                <a:latin typeface="Georgia Pro Cond Light" panose="02040306050405020303" pitchFamily="18" charset="0"/>
              </a:rPr>
              <a:t>Supplies are ordered from suppliers with each supply order linked to a single supplier. </a:t>
            </a:r>
          </a:p>
          <a:p>
            <a:pPr>
              <a:lnSpc>
                <a:spcPct val="110000"/>
              </a:lnSpc>
            </a:pPr>
            <a:r>
              <a:rPr lang="en-US" sz="1400" dirty="0">
                <a:latin typeface="Georgia Pro Cond Light" panose="02040306050405020303" pitchFamily="18" charset="0"/>
              </a:rPr>
              <a:t>Deliveries are expected on a periodic basis with delays tracked against expected delivery dates. </a:t>
            </a:r>
          </a:p>
          <a:p>
            <a:pPr>
              <a:lnSpc>
                <a:spcPct val="110000"/>
              </a:lnSpc>
            </a:pPr>
            <a:r>
              <a:rPr lang="en-US" sz="1400" dirty="0">
                <a:latin typeface="Georgia Pro Cond Light" panose="02040306050405020303" pitchFamily="18" charset="0"/>
              </a:rPr>
              <a:t>Each wine has an inventory quantity that is actively managed.</a:t>
            </a:r>
          </a:p>
          <a:p>
            <a:pPr>
              <a:lnSpc>
                <a:spcPct val="110000"/>
              </a:lnSpc>
            </a:pPr>
            <a:r>
              <a:rPr lang="en-US" sz="1400" dirty="0">
                <a:latin typeface="Georgia Pro Cond Light" panose="02040306050405020303" pitchFamily="18" charset="0"/>
              </a:rPr>
              <a:t>Each distributor can purchase multiple types of wine but must do so through separate sales transactions.</a:t>
            </a:r>
          </a:p>
          <a:p>
            <a:pPr>
              <a:lnSpc>
                <a:spcPct val="110000"/>
              </a:lnSpc>
            </a:pPr>
            <a:r>
              <a:rPr lang="en-US" sz="1400" dirty="0">
                <a:latin typeface="Georgia Pro Cond Light" panose="02040306050405020303" pitchFamily="18" charset="0"/>
              </a:rPr>
              <a:t>Sales transactions are recorded per wine and distributors purchase directly from the winery with each sale linked to a single distributor. </a:t>
            </a:r>
          </a:p>
          <a:p>
            <a:pPr>
              <a:lnSpc>
                <a:spcPct val="110000"/>
              </a:lnSpc>
            </a:pPr>
            <a:r>
              <a:rPr lang="en-US" sz="1400" dirty="0">
                <a:latin typeface="Georgia Pro Cond Light" panose="02040306050405020303" pitchFamily="18" charset="0"/>
              </a:rPr>
              <a:t>Employee management assumes that each employee belongs to a specific department such as finance, marketing, production or distribution. </a:t>
            </a:r>
          </a:p>
          <a:p>
            <a:pPr>
              <a:lnSpc>
                <a:spcPct val="110000"/>
              </a:lnSpc>
            </a:pPr>
            <a:r>
              <a:rPr lang="en-US" sz="1400" dirty="0">
                <a:latin typeface="Georgia Pro Cond Light" panose="02040306050405020303" pitchFamily="18" charset="0"/>
              </a:rPr>
              <a:t>Work hours are tracked daily in a separate time management system. However, only the monthly totals for each employee are stored in this database and aggregated by quarter.</a:t>
            </a:r>
          </a:p>
        </p:txBody>
      </p:sp>
    </p:spTree>
    <p:extLst>
      <p:ext uri="{BB962C8B-B14F-4D97-AF65-F5344CB8AC3E}">
        <p14:creationId xmlns:p14="http://schemas.microsoft.com/office/powerpoint/2010/main" val="3939988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A0D8-1BC3-6121-8A54-9C0D4336D743}"/>
              </a:ext>
            </a:extLst>
          </p:cNvPr>
          <p:cNvSpPr>
            <a:spLocks noGrp="1"/>
          </p:cNvSpPr>
          <p:nvPr>
            <p:ph type="title"/>
          </p:nvPr>
        </p:nvSpPr>
        <p:spPr/>
        <p:txBody>
          <a:bodyPr/>
          <a:lstStyle/>
          <a:p>
            <a:r>
              <a:rPr lang="en-US" dirty="0">
                <a:latin typeface="Georgia Pro Cond Light" panose="02040306050405020303" pitchFamily="18" charset="0"/>
              </a:rPr>
              <a:t>ERD</a:t>
            </a:r>
          </a:p>
        </p:txBody>
      </p:sp>
      <p:pic>
        <p:nvPicPr>
          <p:cNvPr id="7" name="Content Placeholder 6">
            <a:extLst>
              <a:ext uri="{FF2B5EF4-FFF2-40B4-BE49-F238E27FC236}">
                <a16:creationId xmlns:a16="http://schemas.microsoft.com/office/drawing/2014/main" id="{37321CF1-EE17-48D2-BB9B-A34515BCD1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09996" y="2079172"/>
            <a:ext cx="8372008" cy="4087359"/>
          </a:xfrm>
        </p:spPr>
      </p:pic>
    </p:spTree>
    <p:extLst>
      <p:ext uri="{BB962C8B-B14F-4D97-AF65-F5344CB8AC3E}">
        <p14:creationId xmlns:p14="http://schemas.microsoft.com/office/powerpoint/2010/main" val="303461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33BF-70D0-B499-D1C0-C625D76D1D3D}"/>
              </a:ext>
            </a:extLst>
          </p:cNvPr>
          <p:cNvSpPr>
            <a:spLocks noGrp="1"/>
          </p:cNvSpPr>
          <p:nvPr>
            <p:ph type="title"/>
          </p:nvPr>
        </p:nvSpPr>
        <p:spPr/>
        <p:txBody>
          <a:bodyPr/>
          <a:lstStyle/>
          <a:p>
            <a:r>
              <a:rPr lang="en-US">
                <a:latin typeface="Georgia Pro Cond Light" panose="02040306050405020303" pitchFamily="18" charset="0"/>
              </a:rPr>
              <a:t>ERD - Employee</a:t>
            </a:r>
            <a:endParaRPr lang="en-US" dirty="0">
              <a:latin typeface="Georgia Pro Cond Light" panose="02040306050405020303" pitchFamily="18" charset="0"/>
            </a:endParaRPr>
          </a:p>
        </p:txBody>
      </p:sp>
      <p:sp>
        <p:nvSpPr>
          <p:cNvPr id="4" name="Content Placeholder 3">
            <a:extLst>
              <a:ext uri="{FF2B5EF4-FFF2-40B4-BE49-F238E27FC236}">
                <a16:creationId xmlns:a16="http://schemas.microsoft.com/office/drawing/2014/main" id="{2D3EBB75-9FD1-4A5A-46C1-A4D70BBD3239}"/>
              </a:ext>
            </a:extLst>
          </p:cNvPr>
          <p:cNvSpPr>
            <a:spLocks noGrp="1"/>
          </p:cNvSpPr>
          <p:nvPr>
            <p:ph sz="half" idx="1"/>
          </p:nvPr>
        </p:nvSpPr>
        <p:spPr>
          <a:xfrm>
            <a:off x="640080" y="2633472"/>
            <a:ext cx="6488776" cy="3566160"/>
          </a:xfrm>
        </p:spPr>
        <p:txBody>
          <a:bodyPr>
            <a:noAutofit/>
          </a:bodyPr>
          <a:lstStyle/>
          <a:p>
            <a:r>
              <a:rPr lang="en-US" sz="1800">
                <a:latin typeface="Georgia Pro Cond Light" panose="02040306050405020303" pitchFamily="18" charset="0"/>
              </a:rPr>
              <a:t>EMPLOYEE and DEPARTMENT have a MANY-to-ONE relationship. Each employee may be assigned to one department, but a department can have multiple employees. </a:t>
            </a:r>
          </a:p>
          <a:p>
            <a:r>
              <a:rPr lang="en-US" sz="1800">
                <a:latin typeface="Georgia Pro Cond Light" panose="02040306050405020303" pitchFamily="18" charset="0"/>
              </a:rPr>
              <a:t>EMPLOYEE and JOB_POSITION have a MANY-to-ONE relationship. Each employee holds one job position, but multiple employees can share the same position.</a:t>
            </a:r>
          </a:p>
          <a:p>
            <a:r>
              <a:rPr lang="en-US" sz="1800">
                <a:latin typeface="Georgia Pro Cond Light" panose="02040306050405020303" pitchFamily="18" charset="0"/>
              </a:rPr>
              <a:t>EMPLOYEE and WORK_HOURS have a ONE-to-MANY relationship. Each employee has multiple work hour records, with one entry per month stored in the database.</a:t>
            </a:r>
            <a:endParaRPr lang="en-US" sz="1800" dirty="0">
              <a:latin typeface="Georgia Pro Cond Light" panose="02040306050405020303" pitchFamily="18" charset="0"/>
            </a:endParaRPr>
          </a:p>
        </p:txBody>
      </p:sp>
      <p:pic>
        <p:nvPicPr>
          <p:cNvPr id="11" name="Content Placeholder 10">
            <a:extLst>
              <a:ext uri="{FF2B5EF4-FFF2-40B4-BE49-F238E27FC236}">
                <a16:creationId xmlns:a16="http://schemas.microsoft.com/office/drawing/2014/main" id="{C810DC0A-1A4B-2FBB-BA59-C0CBBDA577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446842" y="2871541"/>
            <a:ext cx="4368314" cy="2548183"/>
          </a:xfrm>
        </p:spPr>
      </p:pic>
    </p:spTree>
    <p:extLst>
      <p:ext uri="{BB962C8B-B14F-4D97-AF65-F5344CB8AC3E}">
        <p14:creationId xmlns:p14="http://schemas.microsoft.com/office/powerpoint/2010/main" val="275812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DAFC-DC92-1255-EC01-39268BAC77F4}"/>
              </a:ext>
            </a:extLst>
          </p:cNvPr>
          <p:cNvSpPr>
            <a:spLocks noGrp="1"/>
          </p:cNvSpPr>
          <p:nvPr>
            <p:ph type="title"/>
          </p:nvPr>
        </p:nvSpPr>
        <p:spPr/>
        <p:txBody>
          <a:bodyPr/>
          <a:lstStyle/>
          <a:p>
            <a:r>
              <a:rPr lang="en-US" dirty="0">
                <a:latin typeface="Georgia Pro Cond Light" panose="02040306050405020303" pitchFamily="18" charset="0"/>
              </a:rPr>
              <a:t>ERD - Supply</a:t>
            </a:r>
          </a:p>
        </p:txBody>
      </p:sp>
      <p:sp>
        <p:nvSpPr>
          <p:cNvPr id="3" name="Content Placeholder 2">
            <a:extLst>
              <a:ext uri="{FF2B5EF4-FFF2-40B4-BE49-F238E27FC236}">
                <a16:creationId xmlns:a16="http://schemas.microsoft.com/office/drawing/2014/main" id="{75A8C76A-44F4-6304-A3C9-C870EEB8F52C}"/>
              </a:ext>
            </a:extLst>
          </p:cNvPr>
          <p:cNvSpPr>
            <a:spLocks noGrp="1"/>
          </p:cNvSpPr>
          <p:nvPr>
            <p:ph sz="half" idx="1"/>
          </p:nvPr>
        </p:nvSpPr>
        <p:spPr>
          <a:xfrm>
            <a:off x="640080" y="2633472"/>
            <a:ext cx="6467302" cy="3566160"/>
          </a:xfrm>
        </p:spPr>
        <p:txBody>
          <a:bodyPr>
            <a:noAutofit/>
          </a:bodyPr>
          <a:lstStyle/>
          <a:p>
            <a:r>
              <a:rPr lang="en-US" sz="1800" dirty="0">
                <a:latin typeface="Georgia Pro Cond Light" panose="02040306050405020303" pitchFamily="18" charset="0"/>
              </a:rPr>
              <a:t>SUPPLY and SUPPLIER have a MANY-to-ONE relationship. Each supply order is placed with one supplier, but a supplier can fulfill multiple supply orders.      </a:t>
            </a:r>
          </a:p>
          <a:p>
            <a:r>
              <a:rPr lang="en-US" sz="1800" dirty="0">
                <a:latin typeface="Georgia Pro Cond Light" panose="02040306050405020303" pitchFamily="18" charset="0"/>
              </a:rPr>
              <a:t>SUPPLY and SUPPLY_DETAILS have a ONE-to-MANY relationship. Each supply order can include multiple supply details (items in the order), but each supply detail belongs to a single supply order. </a:t>
            </a:r>
          </a:p>
          <a:p>
            <a:r>
              <a:rPr lang="en-US" sz="1800" dirty="0">
                <a:latin typeface="Georgia Pro Cond Light" panose="02040306050405020303" pitchFamily="18" charset="0"/>
              </a:rPr>
              <a:t>SUPPLY_DETAILS and SUPPLY_TYPE have a ONE-to-ONE relationship. Each supply detail corresponds to one supply type, but a supply type can be associated in multiple supply details.</a:t>
            </a:r>
          </a:p>
        </p:txBody>
      </p:sp>
      <p:pic>
        <p:nvPicPr>
          <p:cNvPr id="6" name="Content Placeholder 5">
            <a:extLst>
              <a:ext uri="{FF2B5EF4-FFF2-40B4-BE49-F238E27FC236}">
                <a16:creationId xmlns:a16="http://schemas.microsoft.com/office/drawing/2014/main" id="{2D5E3FC6-50D9-C9D3-A33B-413C93AF1C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525106" y="2789079"/>
            <a:ext cx="3005902" cy="3200082"/>
          </a:xfrm>
        </p:spPr>
      </p:pic>
    </p:spTree>
    <p:extLst>
      <p:ext uri="{BB962C8B-B14F-4D97-AF65-F5344CB8AC3E}">
        <p14:creationId xmlns:p14="http://schemas.microsoft.com/office/powerpoint/2010/main" val="549259292"/>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7326</TotalTime>
  <Words>1654</Words>
  <Application>Microsoft Office PowerPoint</Application>
  <PresentationFormat>Widescreen</PresentationFormat>
  <Paragraphs>120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Georgia Pro</vt:lpstr>
      <vt:lpstr>Georgia Pro Cond Light</vt:lpstr>
      <vt:lpstr>Grandview Display</vt:lpstr>
      <vt:lpstr>DashVTI</vt:lpstr>
      <vt:lpstr>Bacchus Winery</vt:lpstr>
      <vt:lpstr>CDJ Group Introduction</vt:lpstr>
      <vt:lpstr>Case Study Background</vt:lpstr>
      <vt:lpstr>Case Study – Data Needs</vt:lpstr>
      <vt:lpstr>Business Rules</vt:lpstr>
      <vt:lpstr>Assumptions Made</vt:lpstr>
      <vt:lpstr>ERD</vt:lpstr>
      <vt:lpstr>ERD - Employee</vt:lpstr>
      <vt:lpstr>ERD - Supply</vt:lpstr>
      <vt:lpstr>ERD - Wine</vt:lpstr>
      <vt:lpstr>ERD - Sales</vt:lpstr>
      <vt:lpstr>Supplier Report Needs &amp; Development Process</vt:lpstr>
      <vt:lpstr>Supplier Reports Overview</vt:lpstr>
      <vt:lpstr>Supplier – Actionable Steps for Frequent Delays</vt:lpstr>
      <vt:lpstr>Wine Report Needs &amp; Development Process</vt:lpstr>
      <vt:lpstr>Wine Reports Overview</vt:lpstr>
      <vt:lpstr>Wine Report – By Distributor Overview</vt:lpstr>
      <vt:lpstr>Employee Time Report Needs &amp; Development Process</vt:lpstr>
      <vt:lpstr>Employee Time Reports Overview</vt:lpstr>
      <vt:lpstr>Employee Time – Actionable Insights</vt:lpstr>
      <vt:lpstr>Inventory Tracking Overview</vt:lpstr>
      <vt:lpstr>Expanding Distributor &amp; Wine Relationships</vt:lpstr>
      <vt:lpstr>Conclusion and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Jennifer Hoitenga</dc:creator>
  <cp:lastModifiedBy>Jennifer Hoitenga</cp:lastModifiedBy>
  <cp:revision>138</cp:revision>
  <dcterms:created xsi:type="dcterms:W3CDTF">2025-02-15T23:13:54Z</dcterms:created>
  <dcterms:modified xsi:type="dcterms:W3CDTF">2025-03-02T20:01:30Z</dcterms:modified>
</cp:coreProperties>
</file>